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2"/>
  </p:notesMasterIdLst>
  <p:sldIdLst>
    <p:sldId id="298" r:id="rId5"/>
    <p:sldId id="514" r:id="rId6"/>
    <p:sldId id="515" r:id="rId7"/>
    <p:sldId id="348" r:id="rId8"/>
    <p:sldId id="516" r:id="rId9"/>
    <p:sldId id="338" r:id="rId10"/>
    <p:sldId id="517" r:id="rId11"/>
    <p:sldId id="518" r:id="rId12"/>
    <p:sldId id="519" r:id="rId13"/>
    <p:sldId id="520" r:id="rId14"/>
    <p:sldId id="521" r:id="rId15"/>
    <p:sldId id="342" r:id="rId16"/>
    <p:sldId id="522" r:id="rId17"/>
    <p:sldId id="523" r:id="rId18"/>
    <p:sldId id="524" r:id="rId19"/>
    <p:sldId id="525" r:id="rId20"/>
    <p:sldId id="33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223E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693" autoAdjust="0"/>
  </p:normalViewPr>
  <p:slideViewPr>
    <p:cSldViewPr snapToGrid="0">
      <p:cViewPr varScale="1">
        <p:scale>
          <a:sx n="92" d="100"/>
          <a:sy n="92" d="100"/>
        </p:scale>
        <p:origin x="13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43BE44-4A3C-4ABA-9982-C1A17CD11C2C}"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51B3175A-AEAD-46CA-91C1-A231CE9396E1}">
      <dgm:prSet phldrT="[Text]" phldr="1" custT="1"/>
      <dgm:spPr/>
      <dgm:t>
        <a:bodyPr/>
        <a:lstStyle/>
        <a:p>
          <a:endParaRPr lang="en-US" sz="1400" dirty="0">
            <a:latin typeface="+mn-lt"/>
            <a:cs typeface="Calibri Light" panose="020F0302020204030204" pitchFamily="34" charset="0"/>
          </a:endParaRPr>
        </a:p>
      </dgm:t>
    </dgm:pt>
    <dgm:pt modelId="{096286A1-AE1F-4B94-BE67-4B3AE4C2EC60}" type="parTrans" cxnId="{5D393FEB-A1CF-4B3E-A06D-2104E54FEF1D}">
      <dgm:prSet/>
      <dgm:spPr/>
      <dgm:t>
        <a:bodyPr/>
        <a:lstStyle/>
        <a:p>
          <a:endParaRPr lang="en-US" sz="1400">
            <a:latin typeface="+mn-lt"/>
            <a:cs typeface="Calibri Light" panose="020F0302020204030204" pitchFamily="34" charset="0"/>
          </a:endParaRPr>
        </a:p>
      </dgm:t>
    </dgm:pt>
    <dgm:pt modelId="{F831FFB3-D802-46B1-BDC9-4B507CFECD04}" type="sibTrans" cxnId="{5D393FEB-A1CF-4B3E-A06D-2104E54FEF1D}">
      <dgm:prSet/>
      <dgm:spPr/>
      <dgm:t>
        <a:bodyPr/>
        <a:lstStyle/>
        <a:p>
          <a:endParaRPr lang="en-US" sz="1400">
            <a:latin typeface="+mn-lt"/>
            <a:cs typeface="Calibri Light" panose="020F0302020204030204" pitchFamily="34" charset="0"/>
          </a:endParaRPr>
        </a:p>
      </dgm:t>
    </dgm:pt>
    <dgm:pt modelId="{EE2BF4AE-11A8-4DC8-B642-8A77C76E0D37}" type="asst">
      <dgm:prSet phldrT="[Text]" phldr="1" custT="1"/>
      <dgm:spPr/>
      <dgm:t>
        <a:bodyPr/>
        <a:lstStyle/>
        <a:p>
          <a:endParaRPr lang="en-US" sz="1400" dirty="0">
            <a:latin typeface="+mn-lt"/>
            <a:cs typeface="Calibri Light" panose="020F0302020204030204" pitchFamily="34" charset="0"/>
          </a:endParaRPr>
        </a:p>
      </dgm:t>
    </dgm:pt>
    <dgm:pt modelId="{365117B7-53D7-4F52-A95F-D1B6F12D7028}" type="parTrans" cxnId="{29F4BAED-5CEA-41D2-93AE-1C3E7CBDDB73}">
      <dgm:prSet/>
      <dgm:spPr/>
      <dgm:t>
        <a:bodyPr/>
        <a:lstStyle/>
        <a:p>
          <a:endParaRPr lang="en-US" sz="1400">
            <a:latin typeface="+mn-lt"/>
            <a:cs typeface="Calibri Light" panose="020F0302020204030204" pitchFamily="34" charset="0"/>
          </a:endParaRPr>
        </a:p>
      </dgm:t>
    </dgm:pt>
    <dgm:pt modelId="{33DF0B02-DD5F-40FA-953F-0B646410FF2D}" type="sibTrans" cxnId="{29F4BAED-5CEA-41D2-93AE-1C3E7CBDDB73}">
      <dgm:prSet/>
      <dgm:spPr/>
      <dgm:t>
        <a:bodyPr/>
        <a:lstStyle/>
        <a:p>
          <a:endParaRPr lang="en-US" sz="1400">
            <a:latin typeface="+mn-lt"/>
            <a:cs typeface="Calibri Light" panose="020F0302020204030204" pitchFamily="34" charset="0"/>
          </a:endParaRPr>
        </a:p>
      </dgm:t>
    </dgm:pt>
    <dgm:pt modelId="{B4FE7163-4CAF-436E-98E4-D5A93E02A0DB}">
      <dgm:prSet phldrT="[Text]" phldr="1" custT="1"/>
      <dgm:spPr/>
      <dgm:t>
        <a:bodyPr/>
        <a:lstStyle/>
        <a:p>
          <a:endParaRPr lang="en-US" sz="1400" dirty="0">
            <a:latin typeface="+mn-lt"/>
            <a:cs typeface="Calibri Light" panose="020F0302020204030204" pitchFamily="34" charset="0"/>
          </a:endParaRPr>
        </a:p>
      </dgm:t>
    </dgm:pt>
    <dgm:pt modelId="{423A4D2F-1223-4A5E-A46F-A35D93DE8C34}" type="parTrans" cxnId="{C5E75EC9-3671-4067-B4F3-4DEFF1B24EDF}">
      <dgm:prSet/>
      <dgm:spPr/>
      <dgm:t>
        <a:bodyPr/>
        <a:lstStyle/>
        <a:p>
          <a:endParaRPr lang="en-US" sz="1400">
            <a:latin typeface="+mn-lt"/>
            <a:cs typeface="Calibri Light" panose="020F0302020204030204" pitchFamily="34" charset="0"/>
          </a:endParaRPr>
        </a:p>
      </dgm:t>
    </dgm:pt>
    <dgm:pt modelId="{C06EBC8D-2A01-4947-99C2-AD2C6F89E23F}" type="sibTrans" cxnId="{C5E75EC9-3671-4067-B4F3-4DEFF1B24EDF}">
      <dgm:prSet/>
      <dgm:spPr/>
      <dgm:t>
        <a:bodyPr/>
        <a:lstStyle/>
        <a:p>
          <a:endParaRPr lang="en-US" sz="1400">
            <a:latin typeface="+mn-lt"/>
            <a:cs typeface="Calibri Light" panose="020F0302020204030204" pitchFamily="34" charset="0"/>
          </a:endParaRPr>
        </a:p>
      </dgm:t>
    </dgm:pt>
    <dgm:pt modelId="{452F5F3C-FD93-4A52-8725-75E34C68ABCE}">
      <dgm:prSet phldrT="[Text]" phldr="1" custT="1"/>
      <dgm:spPr/>
      <dgm:t>
        <a:bodyPr/>
        <a:lstStyle/>
        <a:p>
          <a:endParaRPr lang="en-US" sz="1400" dirty="0">
            <a:latin typeface="+mn-lt"/>
            <a:cs typeface="Calibri Light" panose="020F0302020204030204" pitchFamily="34" charset="0"/>
          </a:endParaRPr>
        </a:p>
      </dgm:t>
    </dgm:pt>
    <dgm:pt modelId="{13379DDF-1AC3-40F2-BB39-09696ACB9FE5}" type="parTrans" cxnId="{A104B35A-2CAF-4F68-9B80-63D927050D5C}">
      <dgm:prSet/>
      <dgm:spPr/>
      <dgm:t>
        <a:bodyPr/>
        <a:lstStyle/>
        <a:p>
          <a:endParaRPr lang="en-US" sz="1400">
            <a:latin typeface="+mn-lt"/>
            <a:cs typeface="Calibri Light" panose="020F0302020204030204" pitchFamily="34" charset="0"/>
          </a:endParaRPr>
        </a:p>
      </dgm:t>
    </dgm:pt>
    <dgm:pt modelId="{AFC1C4E1-A920-4285-BF0B-29E33B2C48CF}" type="sibTrans" cxnId="{A104B35A-2CAF-4F68-9B80-63D927050D5C}">
      <dgm:prSet/>
      <dgm:spPr/>
      <dgm:t>
        <a:bodyPr/>
        <a:lstStyle/>
        <a:p>
          <a:endParaRPr lang="en-US" sz="1400">
            <a:latin typeface="+mn-lt"/>
            <a:cs typeface="Calibri Light" panose="020F0302020204030204" pitchFamily="34" charset="0"/>
          </a:endParaRPr>
        </a:p>
      </dgm:t>
    </dgm:pt>
    <dgm:pt modelId="{2D93CF76-AAD9-44C4-A762-12AE65AC0D97}">
      <dgm:prSet phldrT="[Text]" phldr="1" custT="1"/>
      <dgm:spPr/>
      <dgm:t>
        <a:bodyPr/>
        <a:lstStyle/>
        <a:p>
          <a:endParaRPr lang="en-US" sz="1400" dirty="0">
            <a:latin typeface="+mn-lt"/>
            <a:cs typeface="Calibri Light" panose="020F0302020204030204" pitchFamily="34" charset="0"/>
          </a:endParaRPr>
        </a:p>
      </dgm:t>
    </dgm:pt>
    <dgm:pt modelId="{11DED81F-9FF8-4429-846A-5F6478DB613B}" type="parTrans" cxnId="{DD100DFC-EF2D-4036-BDAD-599A4E67AF89}">
      <dgm:prSet/>
      <dgm:spPr/>
      <dgm:t>
        <a:bodyPr/>
        <a:lstStyle/>
        <a:p>
          <a:endParaRPr lang="en-US" sz="1400">
            <a:latin typeface="+mn-lt"/>
            <a:cs typeface="Calibri Light" panose="020F0302020204030204" pitchFamily="34" charset="0"/>
          </a:endParaRPr>
        </a:p>
      </dgm:t>
    </dgm:pt>
    <dgm:pt modelId="{099FD14F-347A-41D8-B3F3-92616D22BB95}" type="sibTrans" cxnId="{DD100DFC-EF2D-4036-BDAD-599A4E67AF89}">
      <dgm:prSet/>
      <dgm:spPr/>
      <dgm:t>
        <a:bodyPr/>
        <a:lstStyle/>
        <a:p>
          <a:endParaRPr lang="en-US" sz="1400">
            <a:latin typeface="+mn-lt"/>
            <a:cs typeface="Calibri Light" panose="020F0302020204030204" pitchFamily="34" charset="0"/>
          </a:endParaRPr>
        </a:p>
      </dgm:t>
    </dgm:pt>
    <dgm:pt modelId="{1E58EAC7-DA92-4155-93F8-90D114A31A64}" type="pres">
      <dgm:prSet presAssocID="{5E43BE44-4A3C-4ABA-9982-C1A17CD11C2C}" presName="hierChild1" presStyleCnt="0">
        <dgm:presLayoutVars>
          <dgm:orgChart val="1"/>
          <dgm:chPref val="1"/>
          <dgm:dir/>
          <dgm:animOne val="branch"/>
          <dgm:animLvl val="lvl"/>
          <dgm:resizeHandles/>
        </dgm:presLayoutVars>
      </dgm:prSet>
      <dgm:spPr/>
    </dgm:pt>
    <dgm:pt modelId="{AC56F935-8A41-4B7E-AD6B-65200E0B2E64}" type="pres">
      <dgm:prSet presAssocID="{51B3175A-AEAD-46CA-91C1-A231CE9396E1}" presName="hierRoot1" presStyleCnt="0">
        <dgm:presLayoutVars>
          <dgm:hierBranch val="init"/>
        </dgm:presLayoutVars>
      </dgm:prSet>
      <dgm:spPr/>
    </dgm:pt>
    <dgm:pt modelId="{CC4D6F32-BFE1-459C-B074-49DD8A86BB6C}" type="pres">
      <dgm:prSet presAssocID="{51B3175A-AEAD-46CA-91C1-A231CE9396E1}" presName="rootComposite1" presStyleCnt="0"/>
      <dgm:spPr/>
    </dgm:pt>
    <dgm:pt modelId="{39E277DF-5F7B-4C0D-B947-E82B933EDE00}" type="pres">
      <dgm:prSet presAssocID="{51B3175A-AEAD-46CA-91C1-A231CE9396E1}" presName="rootText1" presStyleLbl="node0" presStyleIdx="0" presStyleCnt="1">
        <dgm:presLayoutVars>
          <dgm:chPref val="3"/>
        </dgm:presLayoutVars>
      </dgm:prSet>
      <dgm:spPr/>
    </dgm:pt>
    <dgm:pt modelId="{F641BECB-DCD9-4A4F-B555-98B568B9B677}" type="pres">
      <dgm:prSet presAssocID="{51B3175A-AEAD-46CA-91C1-A231CE9396E1}" presName="rootConnector1" presStyleLbl="node1" presStyleIdx="0" presStyleCnt="0"/>
      <dgm:spPr/>
    </dgm:pt>
    <dgm:pt modelId="{C427559A-ED22-4F53-B2D2-3C0DE610030D}" type="pres">
      <dgm:prSet presAssocID="{51B3175A-AEAD-46CA-91C1-A231CE9396E1}" presName="hierChild2" presStyleCnt="0"/>
      <dgm:spPr/>
    </dgm:pt>
    <dgm:pt modelId="{ED0FE1E1-43EE-4D51-B5DE-D1823972E51C}" type="pres">
      <dgm:prSet presAssocID="{423A4D2F-1223-4A5E-A46F-A35D93DE8C34}" presName="Name37" presStyleLbl="parChTrans1D2" presStyleIdx="0" presStyleCnt="4"/>
      <dgm:spPr/>
    </dgm:pt>
    <dgm:pt modelId="{B1E51B48-F6B1-4D01-84A5-19EB0FB62B0B}" type="pres">
      <dgm:prSet presAssocID="{B4FE7163-4CAF-436E-98E4-D5A93E02A0DB}" presName="hierRoot2" presStyleCnt="0">
        <dgm:presLayoutVars>
          <dgm:hierBranch val="init"/>
        </dgm:presLayoutVars>
      </dgm:prSet>
      <dgm:spPr/>
    </dgm:pt>
    <dgm:pt modelId="{77AC7E3F-ED3F-4031-B3EB-3C2E6883A450}" type="pres">
      <dgm:prSet presAssocID="{B4FE7163-4CAF-436E-98E4-D5A93E02A0DB}" presName="rootComposite" presStyleCnt="0"/>
      <dgm:spPr/>
    </dgm:pt>
    <dgm:pt modelId="{4971050C-0668-4B65-8C2D-6124AF09611B}" type="pres">
      <dgm:prSet presAssocID="{B4FE7163-4CAF-436E-98E4-D5A93E02A0DB}" presName="rootText" presStyleLbl="node2" presStyleIdx="0" presStyleCnt="3">
        <dgm:presLayoutVars>
          <dgm:chPref val="3"/>
        </dgm:presLayoutVars>
      </dgm:prSet>
      <dgm:spPr/>
    </dgm:pt>
    <dgm:pt modelId="{5E9C3B24-BDF2-42DF-89AA-9D08424255A1}" type="pres">
      <dgm:prSet presAssocID="{B4FE7163-4CAF-436E-98E4-D5A93E02A0DB}" presName="rootConnector" presStyleLbl="node2" presStyleIdx="0" presStyleCnt="3"/>
      <dgm:spPr/>
    </dgm:pt>
    <dgm:pt modelId="{91C82927-E16D-4B37-A76E-E1A18CE48CBC}" type="pres">
      <dgm:prSet presAssocID="{B4FE7163-4CAF-436E-98E4-D5A93E02A0DB}" presName="hierChild4" presStyleCnt="0"/>
      <dgm:spPr/>
    </dgm:pt>
    <dgm:pt modelId="{1772AD3B-A757-42AC-9017-26E74D0D9837}" type="pres">
      <dgm:prSet presAssocID="{B4FE7163-4CAF-436E-98E4-D5A93E02A0DB}" presName="hierChild5" presStyleCnt="0"/>
      <dgm:spPr/>
    </dgm:pt>
    <dgm:pt modelId="{CAC19072-FF41-4EF3-9067-81B01B1395D1}" type="pres">
      <dgm:prSet presAssocID="{13379DDF-1AC3-40F2-BB39-09696ACB9FE5}" presName="Name37" presStyleLbl="parChTrans1D2" presStyleIdx="1" presStyleCnt="4"/>
      <dgm:spPr/>
    </dgm:pt>
    <dgm:pt modelId="{9F31C02D-E285-4355-B65D-4A82D1E4F435}" type="pres">
      <dgm:prSet presAssocID="{452F5F3C-FD93-4A52-8725-75E34C68ABCE}" presName="hierRoot2" presStyleCnt="0">
        <dgm:presLayoutVars>
          <dgm:hierBranch val="init"/>
        </dgm:presLayoutVars>
      </dgm:prSet>
      <dgm:spPr/>
    </dgm:pt>
    <dgm:pt modelId="{15D7740A-9C72-45DA-B4B5-3F14546950CF}" type="pres">
      <dgm:prSet presAssocID="{452F5F3C-FD93-4A52-8725-75E34C68ABCE}" presName="rootComposite" presStyleCnt="0"/>
      <dgm:spPr/>
    </dgm:pt>
    <dgm:pt modelId="{BA769038-9692-40EE-9F19-199DC1B81DAE}" type="pres">
      <dgm:prSet presAssocID="{452F5F3C-FD93-4A52-8725-75E34C68ABCE}" presName="rootText" presStyleLbl="node2" presStyleIdx="1" presStyleCnt="3">
        <dgm:presLayoutVars>
          <dgm:chPref val="3"/>
        </dgm:presLayoutVars>
      </dgm:prSet>
      <dgm:spPr/>
    </dgm:pt>
    <dgm:pt modelId="{94C6A0B9-86AE-426D-9684-47C21A80BB8E}" type="pres">
      <dgm:prSet presAssocID="{452F5F3C-FD93-4A52-8725-75E34C68ABCE}" presName="rootConnector" presStyleLbl="node2" presStyleIdx="1" presStyleCnt="3"/>
      <dgm:spPr/>
    </dgm:pt>
    <dgm:pt modelId="{89C0229D-0ACD-4F20-B5CA-8F8C65E1A019}" type="pres">
      <dgm:prSet presAssocID="{452F5F3C-FD93-4A52-8725-75E34C68ABCE}" presName="hierChild4" presStyleCnt="0"/>
      <dgm:spPr/>
    </dgm:pt>
    <dgm:pt modelId="{79509179-A217-4D28-89EB-FA071AD14192}" type="pres">
      <dgm:prSet presAssocID="{452F5F3C-FD93-4A52-8725-75E34C68ABCE}" presName="hierChild5" presStyleCnt="0"/>
      <dgm:spPr/>
    </dgm:pt>
    <dgm:pt modelId="{049B4675-019C-41CC-8EE1-5516F6199AB5}" type="pres">
      <dgm:prSet presAssocID="{11DED81F-9FF8-4429-846A-5F6478DB613B}" presName="Name37" presStyleLbl="parChTrans1D2" presStyleIdx="2" presStyleCnt="4"/>
      <dgm:spPr/>
    </dgm:pt>
    <dgm:pt modelId="{8F07B6FF-02F6-418B-AB42-97BF7DC57D19}" type="pres">
      <dgm:prSet presAssocID="{2D93CF76-AAD9-44C4-A762-12AE65AC0D97}" presName="hierRoot2" presStyleCnt="0">
        <dgm:presLayoutVars>
          <dgm:hierBranch val="init"/>
        </dgm:presLayoutVars>
      </dgm:prSet>
      <dgm:spPr/>
    </dgm:pt>
    <dgm:pt modelId="{EC841219-1A88-4254-9390-1D85CC15522C}" type="pres">
      <dgm:prSet presAssocID="{2D93CF76-AAD9-44C4-A762-12AE65AC0D97}" presName="rootComposite" presStyleCnt="0"/>
      <dgm:spPr/>
    </dgm:pt>
    <dgm:pt modelId="{38B7481D-D7E6-46A1-8E05-D5F76104BD53}" type="pres">
      <dgm:prSet presAssocID="{2D93CF76-AAD9-44C4-A762-12AE65AC0D97}" presName="rootText" presStyleLbl="node2" presStyleIdx="2" presStyleCnt="3">
        <dgm:presLayoutVars>
          <dgm:chPref val="3"/>
        </dgm:presLayoutVars>
      </dgm:prSet>
      <dgm:spPr/>
    </dgm:pt>
    <dgm:pt modelId="{C3E530CE-45C8-48D9-B917-3E0A2F493C64}" type="pres">
      <dgm:prSet presAssocID="{2D93CF76-AAD9-44C4-A762-12AE65AC0D97}" presName="rootConnector" presStyleLbl="node2" presStyleIdx="2" presStyleCnt="3"/>
      <dgm:spPr/>
    </dgm:pt>
    <dgm:pt modelId="{9E58B4B5-3AD9-4B4A-8D80-950FF27BDA06}" type="pres">
      <dgm:prSet presAssocID="{2D93CF76-AAD9-44C4-A762-12AE65AC0D97}" presName="hierChild4" presStyleCnt="0"/>
      <dgm:spPr/>
    </dgm:pt>
    <dgm:pt modelId="{610F47CE-AC3B-4874-A5E8-C55BFD88A0F1}" type="pres">
      <dgm:prSet presAssocID="{2D93CF76-AAD9-44C4-A762-12AE65AC0D97}" presName="hierChild5" presStyleCnt="0"/>
      <dgm:spPr/>
    </dgm:pt>
    <dgm:pt modelId="{687478BB-B454-4921-8BF6-76518729AC75}" type="pres">
      <dgm:prSet presAssocID="{51B3175A-AEAD-46CA-91C1-A231CE9396E1}" presName="hierChild3" presStyleCnt="0"/>
      <dgm:spPr/>
    </dgm:pt>
    <dgm:pt modelId="{2395D938-2C9F-4F18-88E4-84B8DDF45DF1}" type="pres">
      <dgm:prSet presAssocID="{365117B7-53D7-4F52-A95F-D1B6F12D7028}" presName="Name111" presStyleLbl="parChTrans1D2" presStyleIdx="3" presStyleCnt="4"/>
      <dgm:spPr/>
    </dgm:pt>
    <dgm:pt modelId="{7AD27CA0-6545-4F7A-903D-680D96E7708F}" type="pres">
      <dgm:prSet presAssocID="{EE2BF4AE-11A8-4DC8-B642-8A77C76E0D37}" presName="hierRoot3" presStyleCnt="0">
        <dgm:presLayoutVars>
          <dgm:hierBranch val="init"/>
        </dgm:presLayoutVars>
      </dgm:prSet>
      <dgm:spPr/>
    </dgm:pt>
    <dgm:pt modelId="{179F7E4A-701B-44AB-9815-E0EA8836AD30}" type="pres">
      <dgm:prSet presAssocID="{EE2BF4AE-11A8-4DC8-B642-8A77C76E0D37}" presName="rootComposite3" presStyleCnt="0"/>
      <dgm:spPr/>
    </dgm:pt>
    <dgm:pt modelId="{2078E7D1-9126-4E89-AE7F-D31349BF6587}" type="pres">
      <dgm:prSet presAssocID="{EE2BF4AE-11A8-4DC8-B642-8A77C76E0D37}" presName="rootText3" presStyleLbl="asst1" presStyleIdx="0" presStyleCnt="1">
        <dgm:presLayoutVars>
          <dgm:chPref val="3"/>
        </dgm:presLayoutVars>
      </dgm:prSet>
      <dgm:spPr/>
    </dgm:pt>
    <dgm:pt modelId="{52E9BEB8-4507-4912-8E45-9F4DE0016171}" type="pres">
      <dgm:prSet presAssocID="{EE2BF4AE-11A8-4DC8-B642-8A77C76E0D37}" presName="rootConnector3" presStyleLbl="asst1" presStyleIdx="0" presStyleCnt="1"/>
      <dgm:spPr/>
    </dgm:pt>
    <dgm:pt modelId="{17129E9D-B25C-4186-A680-37285EE97BDF}" type="pres">
      <dgm:prSet presAssocID="{EE2BF4AE-11A8-4DC8-B642-8A77C76E0D37}" presName="hierChild6" presStyleCnt="0"/>
      <dgm:spPr/>
    </dgm:pt>
    <dgm:pt modelId="{3852085A-64C4-4D2E-9E09-B9C4B59E4EB7}" type="pres">
      <dgm:prSet presAssocID="{EE2BF4AE-11A8-4DC8-B642-8A77C76E0D37}" presName="hierChild7" presStyleCnt="0"/>
      <dgm:spPr/>
    </dgm:pt>
  </dgm:ptLst>
  <dgm:cxnLst>
    <dgm:cxn modelId="{39E64410-3BD9-4BBA-8AEB-311E9C8942D2}" type="presOf" srcId="{5E43BE44-4A3C-4ABA-9982-C1A17CD11C2C}" destId="{1E58EAC7-DA92-4155-93F8-90D114A31A64}" srcOrd="0" destOrd="0" presId="urn:microsoft.com/office/officeart/2005/8/layout/orgChart1"/>
    <dgm:cxn modelId="{845E9129-B4E2-4B47-89AA-D030F55C1394}" type="presOf" srcId="{452F5F3C-FD93-4A52-8725-75E34C68ABCE}" destId="{94C6A0B9-86AE-426D-9684-47C21A80BB8E}" srcOrd="1" destOrd="0" presId="urn:microsoft.com/office/officeart/2005/8/layout/orgChart1"/>
    <dgm:cxn modelId="{57032E64-963C-4368-82C0-2DBF5EB7B72E}" type="presOf" srcId="{11DED81F-9FF8-4429-846A-5F6478DB613B}" destId="{049B4675-019C-41CC-8EE1-5516F6199AB5}" srcOrd="0" destOrd="0" presId="urn:microsoft.com/office/officeart/2005/8/layout/orgChart1"/>
    <dgm:cxn modelId="{36DCE748-55CE-478F-88D6-D8B752DD7141}" type="presOf" srcId="{2D93CF76-AAD9-44C4-A762-12AE65AC0D97}" destId="{C3E530CE-45C8-48D9-B917-3E0A2F493C64}" srcOrd="1" destOrd="0" presId="urn:microsoft.com/office/officeart/2005/8/layout/orgChart1"/>
    <dgm:cxn modelId="{4BE75169-5024-49EA-B5B9-1DCCD79500C0}" type="presOf" srcId="{51B3175A-AEAD-46CA-91C1-A231CE9396E1}" destId="{F641BECB-DCD9-4A4F-B555-98B568B9B677}" srcOrd="1" destOrd="0" presId="urn:microsoft.com/office/officeart/2005/8/layout/orgChart1"/>
    <dgm:cxn modelId="{616C336C-FD65-47F9-9C2D-A81D4E052223}" type="presOf" srcId="{423A4D2F-1223-4A5E-A46F-A35D93DE8C34}" destId="{ED0FE1E1-43EE-4D51-B5DE-D1823972E51C}" srcOrd="0" destOrd="0" presId="urn:microsoft.com/office/officeart/2005/8/layout/orgChart1"/>
    <dgm:cxn modelId="{7F666773-A7CF-4419-B4D2-1E2C6EFF68F2}" type="presOf" srcId="{B4FE7163-4CAF-436E-98E4-D5A93E02A0DB}" destId="{5E9C3B24-BDF2-42DF-89AA-9D08424255A1}" srcOrd="1" destOrd="0" presId="urn:microsoft.com/office/officeart/2005/8/layout/orgChart1"/>
    <dgm:cxn modelId="{A104B35A-2CAF-4F68-9B80-63D927050D5C}" srcId="{51B3175A-AEAD-46CA-91C1-A231CE9396E1}" destId="{452F5F3C-FD93-4A52-8725-75E34C68ABCE}" srcOrd="2" destOrd="0" parTransId="{13379DDF-1AC3-40F2-BB39-09696ACB9FE5}" sibTransId="{AFC1C4E1-A920-4285-BF0B-29E33B2C48CF}"/>
    <dgm:cxn modelId="{C245E783-9E90-43AC-8232-88459C021C4A}" type="presOf" srcId="{51B3175A-AEAD-46CA-91C1-A231CE9396E1}" destId="{39E277DF-5F7B-4C0D-B947-E82B933EDE00}" srcOrd="0" destOrd="0" presId="urn:microsoft.com/office/officeart/2005/8/layout/orgChart1"/>
    <dgm:cxn modelId="{9F2D6094-8FB6-45E0-AFA6-A9E9CCD07155}" type="presOf" srcId="{365117B7-53D7-4F52-A95F-D1B6F12D7028}" destId="{2395D938-2C9F-4F18-88E4-84B8DDF45DF1}" srcOrd="0" destOrd="0" presId="urn:microsoft.com/office/officeart/2005/8/layout/orgChart1"/>
    <dgm:cxn modelId="{173938B5-FC00-4F0D-9E38-9F06F3CF2E18}" type="presOf" srcId="{B4FE7163-4CAF-436E-98E4-D5A93E02A0DB}" destId="{4971050C-0668-4B65-8C2D-6124AF09611B}" srcOrd="0" destOrd="0" presId="urn:microsoft.com/office/officeart/2005/8/layout/orgChart1"/>
    <dgm:cxn modelId="{4FC999B6-619F-4C99-BEEA-788942216FBA}" type="presOf" srcId="{EE2BF4AE-11A8-4DC8-B642-8A77C76E0D37}" destId="{2078E7D1-9126-4E89-AE7F-D31349BF6587}" srcOrd="0" destOrd="0" presId="urn:microsoft.com/office/officeart/2005/8/layout/orgChart1"/>
    <dgm:cxn modelId="{71487DC2-72FF-48AC-A509-DEFB09E7681D}" type="presOf" srcId="{EE2BF4AE-11A8-4DC8-B642-8A77C76E0D37}" destId="{52E9BEB8-4507-4912-8E45-9F4DE0016171}" srcOrd="1" destOrd="0" presId="urn:microsoft.com/office/officeart/2005/8/layout/orgChart1"/>
    <dgm:cxn modelId="{C5E75EC9-3671-4067-B4F3-4DEFF1B24EDF}" srcId="{51B3175A-AEAD-46CA-91C1-A231CE9396E1}" destId="{B4FE7163-4CAF-436E-98E4-D5A93E02A0DB}" srcOrd="1" destOrd="0" parTransId="{423A4D2F-1223-4A5E-A46F-A35D93DE8C34}" sibTransId="{C06EBC8D-2A01-4947-99C2-AD2C6F89E23F}"/>
    <dgm:cxn modelId="{4D0D0CE2-2621-43A1-83DE-50B61FC43C0D}" type="presOf" srcId="{2D93CF76-AAD9-44C4-A762-12AE65AC0D97}" destId="{38B7481D-D7E6-46A1-8E05-D5F76104BD53}" srcOrd="0" destOrd="0" presId="urn:microsoft.com/office/officeart/2005/8/layout/orgChart1"/>
    <dgm:cxn modelId="{146E7FE8-BA70-4E1B-A160-9D6020A7A5AA}" type="presOf" srcId="{452F5F3C-FD93-4A52-8725-75E34C68ABCE}" destId="{BA769038-9692-40EE-9F19-199DC1B81DAE}" srcOrd="0" destOrd="0" presId="urn:microsoft.com/office/officeart/2005/8/layout/orgChart1"/>
    <dgm:cxn modelId="{5D393FEB-A1CF-4B3E-A06D-2104E54FEF1D}" srcId="{5E43BE44-4A3C-4ABA-9982-C1A17CD11C2C}" destId="{51B3175A-AEAD-46CA-91C1-A231CE9396E1}" srcOrd="0" destOrd="0" parTransId="{096286A1-AE1F-4B94-BE67-4B3AE4C2EC60}" sibTransId="{F831FFB3-D802-46B1-BDC9-4B507CFECD04}"/>
    <dgm:cxn modelId="{29F4BAED-5CEA-41D2-93AE-1C3E7CBDDB73}" srcId="{51B3175A-AEAD-46CA-91C1-A231CE9396E1}" destId="{EE2BF4AE-11A8-4DC8-B642-8A77C76E0D37}" srcOrd="0" destOrd="0" parTransId="{365117B7-53D7-4F52-A95F-D1B6F12D7028}" sibTransId="{33DF0B02-DD5F-40FA-953F-0B646410FF2D}"/>
    <dgm:cxn modelId="{DD100DFC-EF2D-4036-BDAD-599A4E67AF89}" srcId="{51B3175A-AEAD-46CA-91C1-A231CE9396E1}" destId="{2D93CF76-AAD9-44C4-A762-12AE65AC0D97}" srcOrd="3" destOrd="0" parTransId="{11DED81F-9FF8-4429-846A-5F6478DB613B}" sibTransId="{099FD14F-347A-41D8-B3F3-92616D22BB95}"/>
    <dgm:cxn modelId="{17626DFD-B4FC-4CF7-A113-DFC413ADCCB2}" type="presOf" srcId="{13379DDF-1AC3-40F2-BB39-09696ACB9FE5}" destId="{CAC19072-FF41-4EF3-9067-81B01B1395D1}" srcOrd="0" destOrd="0" presId="urn:microsoft.com/office/officeart/2005/8/layout/orgChart1"/>
    <dgm:cxn modelId="{A36C8AE0-6C50-40D3-9A91-43917DD829D2}" type="presParOf" srcId="{1E58EAC7-DA92-4155-93F8-90D114A31A64}" destId="{AC56F935-8A41-4B7E-AD6B-65200E0B2E64}" srcOrd="0" destOrd="0" presId="urn:microsoft.com/office/officeart/2005/8/layout/orgChart1"/>
    <dgm:cxn modelId="{800DC8A8-0538-40B4-8157-92737AC212A9}" type="presParOf" srcId="{AC56F935-8A41-4B7E-AD6B-65200E0B2E64}" destId="{CC4D6F32-BFE1-459C-B074-49DD8A86BB6C}" srcOrd="0" destOrd="0" presId="urn:microsoft.com/office/officeart/2005/8/layout/orgChart1"/>
    <dgm:cxn modelId="{B5C4C150-7B13-466E-83A3-F92C60E5B7A1}" type="presParOf" srcId="{CC4D6F32-BFE1-459C-B074-49DD8A86BB6C}" destId="{39E277DF-5F7B-4C0D-B947-E82B933EDE00}" srcOrd="0" destOrd="0" presId="urn:microsoft.com/office/officeart/2005/8/layout/orgChart1"/>
    <dgm:cxn modelId="{FE4C7096-5A6A-4401-A6A2-51878F1BAC33}" type="presParOf" srcId="{CC4D6F32-BFE1-459C-B074-49DD8A86BB6C}" destId="{F641BECB-DCD9-4A4F-B555-98B568B9B677}" srcOrd="1" destOrd="0" presId="urn:microsoft.com/office/officeart/2005/8/layout/orgChart1"/>
    <dgm:cxn modelId="{63E8C707-32C7-4281-B2DE-785E43CC986D}" type="presParOf" srcId="{AC56F935-8A41-4B7E-AD6B-65200E0B2E64}" destId="{C427559A-ED22-4F53-B2D2-3C0DE610030D}" srcOrd="1" destOrd="0" presId="urn:microsoft.com/office/officeart/2005/8/layout/orgChart1"/>
    <dgm:cxn modelId="{FC40B137-02EF-421B-B77C-50667820A704}" type="presParOf" srcId="{C427559A-ED22-4F53-B2D2-3C0DE610030D}" destId="{ED0FE1E1-43EE-4D51-B5DE-D1823972E51C}" srcOrd="0" destOrd="0" presId="urn:microsoft.com/office/officeart/2005/8/layout/orgChart1"/>
    <dgm:cxn modelId="{07CB5CCA-6739-4014-ACC8-7D2F38CB9AF7}" type="presParOf" srcId="{C427559A-ED22-4F53-B2D2-3C0DE610030D}" destId="{B1E51B48-F6B1-4D01-84A5-19EB0FB62B0B}" srcOrd="1" destOrd="0" presId="urn:microsoft.com/office/officeart/2005/8/layout/orgChart1"/>
    <dgm:cxn modelId="{2C1DC2FE-80F3-45C4-A2AE-6996F6287DAA}" type="presParOf" srcId="{B1E51B48-F6B1-4D01-84A5-19EB0FB62B0B}" destId="{77AC7E3F-ED3F-4031-B3EB-3C2E6883A450}" srcOrd="0" destOrd="0" presId="urn:microsoft.com/office/officeart/2005/8/layout/orgChart1"/>
    <dgm:cxn modelId="{42F490D9-A928-40D2-8BDF-D1F2F8C9C8D9}" type="presParOf" srcId="{77AC7E3F-ED3F-4031-B3EB-3C2E6883A450}" destId="{4971050C-0668-4B65-8C2D-6124AF09611B}" srcOrd="0" destOrd="0" presId="urn:microsoft.com/office/officeart/2005/8/layout/orgChart1"/>
    <dgm:cxn modelId="{C3BA3073-4E96-4952-8C8F-D91C247102ED}" type="presParOf" srcId="{77AC7E3F-ED3F-4031-B3EB-3C2E6883A450}" destId="{5E9C3B24-BDF2-42DF-89AA-9D08424255A1}" srcOrd="1" destOrd="0" presId="urn:microsoft.com/office/officeart/2005/8/layout/orgChart1"/>
    <dgm:cxn modelId="{5F8472F3-F7D7-4CA6-AEC6-B4C629EC70B4}" type="presParOf" srcId="{B1E51B48-F6B1-4D01-84A5-19EB0FB62B0B}" destId="{91C82927-E16D-4B37-A76E-E1A18CE48CBC}" srcOrd="1" destOrd="0" presId="urn:microsoft.com/office/officeart/2005/8/layout/orgChart1"/>
    <dgm:cxn modelId="{2D1115D6-EA62-42F1-B300-2B400E2309B1}" type="presParOf" srcId="{B1E51B48-F6B1-4D01-84A5-19EB0FB62B0B}" destId="{1772AD3B-A757-42AC-9017-26E74D0D9837}" srcOrd="2" destOrd="0" presId="urn:microsoft.com/office/officeart/2005/8/layout/orgChart1"/>
    <dgm:cxn modelId="{2A7AEF96-FF6A-4EE9-9B4A-CA55BDD74F44}" type="presParOf" srcId="{C427559A-ED22-4F53-B2D2-3C0DE610030D}" destId="{CAC19072-FF41-4EF3-9067-81B01B1395D1}" srcOrd="2" destOrd="0" presId="urn:microsoft.com/office/officeart/2005/8/layout/orgChart1"/>
    <dgm:cxn modelId="{C6A501AA-07DF-420F-868F-0D723C0C09B6}" type="presParOf" srcId="{C427559A-ED22-4F53-B2D2-3C0DE610030D}" destId="{9F31C02D-E285-4355-B65D-4A82D1E4F435}" srcOrd="3" destOrd="0" presId="urn:microsoft.com/office/officeart/2005/8/layout/orgChart1"/>
    <dgm:cxn modelId="{42FE14C2-AE87-4856-A5D0-83868F2DBF9C}" type="presParOf" srcId="{9F31C02D-E285-4355-B65D-4A82D1E4F435}" destId="{15D7740A-9C72-45DA-B4B5-3F14546950CF}" srcOrd="0" destOrd="0" presId="urn:microsoft.com/office/officeart/2005/8/layout/orgChart1"/>
    <dgm:cxn modelId="{12A20191-25B5-41E8-99FB-054F83DBD044}" type="presParOf" srcId="{15D7740A-9C72-45DA-B4B5-3F14546950CF}" destId="{BA769038-9692-40EE-9F19-199DC1B81DAE}" srcOrd="0" destOrd="0" presId="urn:microsoft.com/office/officeart/2005/8/layout/orgChart1"/>
    <dgm:cxn modelId="{EFA76E05-5746-4E95-9DAF-952132AC5E78}" type="presParOf" srcId="{15D7740A-9C72-45DA-B4B5-3F14546950CF}" destId="{94C6A0B9-86AE-426D-9684-47C21A80BB8E}" srcOrd="1" destOrd="0" presId="urn:microsoft.com/office/officeart/2005/8/layout/orgChart1"/>
    <dgm:cxn modelId="{B7FA68F3-ACA3-4BDB-83E0-7E9D5FD6D3B0}" type="presParOf" srcId="{9F31C02D-E285-4355-B65D-4A82D1E4F435}" destId="{89C0229D-0ACD-4F20-B5CA-8F8C65E1A019}" srcOrd="1" destOrd="0" presId="urn:microsoft.com/office/officeart/2005/8/layout/orgChart1"/>
    <dgm:cxn modelId="{4CFC64DF-4E5B-4BEE-9831-F616F7D25C20}" type="presParOf" srcId="{9F31C02D-E285-4355-B65D-4A82D1E4F435}" destId="{79509179-A217-4D28-89EB-FA071AD14192}" srcOrd="2" destOrd="0" presId="urn:microsoft.com/office/officeart/2005/8/layout/orgChart1"/>
    <dgm:cxn modelId="{95B9BACF-64D4-415E-B92B-4A21C6743F9B}" type="presParOf" srcId="{C427559A-ED22-4F53-B2D2-3C0DE610030D}" destId="{049B4675-019C-41CC-8EE1-5516F6199AB5}" srcOrd="4" destOrd="0" presId="urn:microsoft.com/office/officeart/2005/8/layout/orgChart1"/>
    <dgm:cxn modelId="{F978387B-34E7-4BC3-A67D-FA2D7F9FD1B5}" type="presParOf" srcId="{C427559A-ED22-4F53-B2D2-3C0DE610030D}" destId="{8F07B6FF-02F6-418B-AB42-97BF7DC57D19}" srcOrd="5" destOrd="0" presId="urn:microsoft.com/office/officeart/2005/8/layout/orgChart1"/>
    <dgm:cxn modelId="{0ABA65BE-E31A-45B6-BED2-5ED6AAB178E0}" type="presParOf" srcId="{8F07B6FF-02F6-418B-AB42-97BF7DC57D19}" destId="{EC841219-1A88-4254-9390-1D85CC15522C}" srcOrd="0" destOrd="0" presId="urn:microsoft.com/office/officeart/2005/8/layout/orgChart1"/>
    <dgm:cxn modelId="{D99E002D-1408-43F7-8468-4B433728F267}" type="presParOf" srcId="{EC841219-1A88-4254-9390-1D85CC15522C}" destId="{38B7481D-D7E6-46A1-8E05-D5F76104BD53}" srcOrd="0" destOrd="0" presId="urn:microsoft.com/office/officeart/2005/8/layout/orgChart1"/>
    <dgm:cxn modelId="{6480F09C-0F6C-4D51-8667-225B4BD88688}" type="presParOf" srcId="{EC841219-1A88-4254-9390-1D85CC15522C}" destId="{C3E530CE-45C8-48D9-B917-3E0A2F493C64}" srcOrd="1" destOrd="0" presId="urn:microsoft.com/office/officeart/2005/8/layout/orgChart1"/>
    <dgm:cxn modelId="{EAB3AAE1-45BB-44CF-B136-E31E1D75B1F9}" type="presParOf" srcId="{8F07B6FF-02F6-418B-AB42-97BF7DC57D19}" destId="{9E58B4B5-3AD9-4B4A-8D80-950FF27BDA06}" srcOrd="1" destOrd="0" presId="urn:microsoft.com/office/officeart/2005/8/layout/orgChart1"/>
    <dgm:cxn modelId="{6DC9AD9B-F397-4439-BF39-9B8932AAA18B}" type="presParOf" srcId="{8F07B6FF-02F6-418B-AB42-97BF7DC57D19}" destId="{610F47CE-AC3B-4874-A5E8-C55BFD88A0F1}" srcOrd="2" destOrd="0" presId="urn:microsoft.com/office/officeart/2005/8/layout/orgChart1"/>
    <dgm:cxn modelId="{0F1182A8-9647-4BA6-AF2C-9FC44AD9A30E}" type="presParOf" srcId="{AC56F935-8A41-4B7E-AD6B-65200E0B2E64}" destId="{687478BB-B454-4921-8BF6-76518729AC75}" srcOrd="2" destOrd="0" presId="urn:microsoft.com/office/officeart/2005/8/layout/orgChart1"/>
    <dgm:cxn modelId="{9C6B87D4-4F83-40C1-AD4B-7DB96A362FDC}" type="presParOf" srcId="{687478BB-B454-4921-8BF6-76518729AC75}" destId="{2395D938-2C9F-4F18-88E4-84B8DDF45DF1}" srcOrd="0" destOrd="0" presId="urn:microsoft.com/office/officeart/2005/8/layout/orgChart1"/>
    <dgm:cxn modelId="{DD2E018E-A6A7-4AAD-95E2-07773D3CC2E4}" type="presParOf" srcId="{687478BB-B454-4921-8BF6-76518729AC75}" destId="{7AD27CA0-6545-4F7A-903D-680D96E7708F}" srcOrd="1" destOrd="0" presId="urn:microsoft.com/office/officeart/2005/8/layout/orgChart1"/>
    <dgm:cxn modelId="{EBFAEC40-B8BF-4822-A24F-6EC7F1821332}" type="presParOf" srcId="{7AD27CA0-6545-4F7A-903D-680D96E7708F}" destId="{179F7E4A-701B-44AB-9815-E0EA8836AD30}" srcOrd="0" destOrd="0" presId="urn:microsoft.com/office/officeart/2005/8/layout/orgChart1"/>
    <dgm:cxn modelId="{91ED6DC3-FEB9-4374-BA9F-CF58F6804A6F}" type="presParOf" srcId="{179F7E4A-701B-44AB-9815-E0EA8836AD30}" destId="{2078E7D1-9126-4E89-AE7F-D31349BF6587}" srcOrd="0" destOrd="0" presId="urn:microsoft.com/office/officeart/2005/8/layout/orgChart1"/>
    <dgm:cxn modelId="{44422460-4392-4278-9AF3-39850F7D8523}" type="presParOf" srcId="{179F7E4A-701B-44AB-9815-E0EA8836AD30}" destId="{52E9BEB8-4507-4912-8E45-9F4DE0016171}" srcOrd="1" destOrd="0" presId="urn:microsoft.com/office/officeart/2005/8/layout/orgChart1"/>
    <dgm:cxn modelId="{392CA048-6715-444A-96A0-1F93094D08F3}" type="presParOf" srcId="{7AD27CA0-6545-4F7A-903D-680D96E7708F}" destId="{17129E9D-B25C-4186-A680-37285EE97BDF}" srcOrd="1" destOrd="0" presId="urn:microsoft.com/office/officeart/2005/8/layout/orgChart1"/>
    <dgm:cxn modelId="{A6EA61A7-52CE-4440-A093-BACC43D53B80}" type="presParOf" srcId="{7AD27CA0-6545-4F7A-903D-680D96E7708F}" destId="{3852085A-64C4-4D2E-9E09-B9C4B59E4EB7}"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5D938-2C9F-4F18-88E4-84B8DDF45DF1}">
      <dsp:nvSpPr>
        <dsp:cNvPr id="0" name=""/>
        <dsp:cNvSpPr/>
      </dsp:nvSpPr>
      <dsp:spPr>
        <a:xfrm>
          <a:off x="4521552" y="1031769"/>
          <a:ext cx="216182" cy="947084"/>
        </a:xfrm>
        <a:custGeom>
          <a:avLst/>
          <a:gdLst/>
          <a:ahLst/>
          <a:cxnLst/>
          <a:rect l="0" t="0" r="0" b="0"/>
          <a:pathLst>
            <a:path>
              <a:moveTo>
                <a:pt x="216182" y="0"/>
              </a:moveTo>
              <a:lnTo>
                <a:pt x="216182" y="947084"/>
              </a:lnTo>
              <a:lnTo>
                <a:pt x="0" y="94708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9B4675-019C-41CC-8EE1-5516F6199AB5}">
      <dsp:nvSpPr>
        <dsp:cNvPr id="0" name=""/>
        <dsp:cNvSpPr/>
      </dsp:nvSpPr>
      <dsp:spPr>
        <a:xfrm>
          <a:off x="4737735" y="1031769"/>
          <a:ext cx="2491243" cy="1894168"/>
        </a:xfrm>
        <a:custGeom>
          <a:avLst/>
          <a:gdLst/>
          <a:ahLst/>
          <a:cxnLst/>
          <a:rect l="0" t="0" r="0" b="0"/>
          <a:pathLst>
            <a:path>
              <a:moveTo>
                <a:pt x="0" y="0"/>
              </a:moveTo>
              <a:lnTo>
                <a:pt x="0" y="1677986"/>
              </a:lnTo>
              <a:lnTo>
                <a:pt x="2491243" y="1677986"/>
              </a:lnTo>
              <a:lnTo>
                <a:pt x="2491243" y="1894168"/>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C19072-FF41-4EF3-9067-81B01B1395D1}">
      <dsp:nvSpPr>
        <dsp:cNvPr id="0" name=""/>
        <dsp:cNvSpPr/>
      </dsp:nvSpPr>
      <dsp:spPr>
        <a:xfrm>
          <a:off x="4692014" y="1031769"/>
          <a:ext cx="91440" cy="1894168"/>
        </a:xfrm>
        <a:custGeom>
          <a:avLst/>
          <a:gdLst/>
          <a:ahLst/>
          <a:cxnLst/>
          <a:rect l="0" t="0" r="0" b="0"/>
          <a:pathLst>
            <a:path>
              <a:moveTo>
                <a:pt x="45720" y="0"/>
              </a:moveTo>
              <a:lnTo>
                <a:pt x="45720" y="1894168"/>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0FE1E1-43EE-4D51-B5DE-D1823972E51C}">
      <dsp:nvSpPr>
        <dsp:cNvPr id="0" name=""/>
        <dsp:cNvSpPr/>
      </dsp:nvSpPr>
      <dsp:spPr>
        <a:xfrm>
          <a:off x="2246491" y="1031769"/>
          <a:ext cx="2491243" cy="1894168"/>
        </a:xfrm>
        <a:custGeom>
          <a:avLst/>
          <a:gdLst/>
          <a:ahLst/>
          <a:cxnLst/>
          <a:rect l="0" t="0" r="0" b="0"/>
          <a:pathLst>
            <a:path>
              <a:moveTo>
                <a:pt x="2491243" y="0"/>
              </a:moveTo>
              <a:lnTo>
                <a:pt x="2491243" y="1677986"/>
              </a:lnTo>
              <a:lnTo>
                <a:pt x="0" y="1677986"/>
              </a:lnTo>
              <a:lnTo>
                <a:pt x="0" y="1894168"/>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E277DF-5F7B-4C0D-B947-E82B933EDE00}">
      <dsp:nvSpPr>
        <dsp:cNvPr id="0" name=""/>
        <dsp:cNvSpPr/>
      </dsp:nvSpPr>
      <dsp:spPr>
        <a:xfrm>
          <a:off x="3708295" y="2330"/>
          <a:ext cx="2058878" cy="1029439"/>
        </a:xfrm>
        <a:prstGeom prst="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mn-lt"/>
            <a:cs typeface="Calibri Light" panose="020F0302020204030204" pitchFamily="34" charset="0"/>
          </a:endParaRPr>
        </a:p>
      </dsp:txBody>
      <dsp:txXfrm>
        <a:off x="3708295" y="2330"/>
        <a:ext cx="2058878" cy="1029439"/>
      </dsp:txXfrm>
    </dsp:sp>
    <dsp:sp modelId="{4971050C-0668-4B65-8C2D-6124AF09611B}">
      <dsp:nvSpPr>
        <dsp:cNvPr id="0" name=""/>
        <dsp:cNvSpPr/>
      </dsp:nvSpPr>
      <dsp:spPr>
        <a:xfrm>
          <a:off x="1217051" y="2925938"/>
          <a:ext cx="2058878" cy="1029439"/>
        </a:xfrm>
        <a:prstGeom prst="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mn-lt"/>
            <a:cs typeface="Calibri Light" panose="020F0302020204030204" pitchFamily="34" charset="0"/>
          </a:endParaRPr>
        </a:p>
      </dsp:txBody>
      <dsp:txXfrm>
        <a:off x="1217051" y="2925938"/>
        <a:ext cx="2058878" cy="1029439"/>
      </dsp:txXfrm>
    </dsp:sp>
    <dsp:sp modelId="{BA769038-9692-40EE-9F19-199DC1B81DAE}">
      <dsp:nvSpPr>
        <dsp:cNvPr id="0" name=""/>
        <dsp:cNvSpPr/>
      </dsp:nvSpPr>
      <dsp:spPr>
        <a:xfrm>
          <a:off x="3708295" y="2925938"/>
          <a:ext cx="2058878" cy="1029439"/>
        </a:xfrm>
        <a:prstGeom prst="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mn-lt"/>
            <a:cs typeface="Calibri Light" panose="020F0302020204030204" pitchFamily="34" charset="0"/>
          </a:endParaRPr>
        </a:p>
      </dsp:txBody>
      <dsp:txXfrm>
        <a:off x="3708295" y="2925938"/>
        <a:ext cx="2058878" cy="1029439"/>
      </dsp:txXfrm>
    </dsp:sp>
    <dsp:sp modelId="{38B7481D-D7E6-46A1-8E05-D5F76104BD53}">
      <dsp:nvSpPr>
        <dsp:cNvPr id="0" name=""/>
        <dsp:cNvSpPr/>
      </dsp:nvSpPr>
      <dsp:spPr>
        <a:xfrm>
          <a:off x="6199539" y="2925938"/>
          <a:ext cx="2058878" cy="1029439"/>
        </a:xfrm>
        <a:prstGeom prst="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mn-lt"/>
            <a:cs typeface="Calibri Light" panose="020F0302020204030204" pitchFamily="34" charset="0"/>
          </a:endParaRPr>
        </a:p>
      </dsp:txBody>
      <dsp:txXfrm>
        <a:off x="6199539" y="2925938"/>
        <a:ext cx="2058878" cy="1029439"/>
      </dsp:txXfrm>
    </dsp:sp>
    <dsp:sp modelId="{2078E7D1-9126-4E89-AE7F-D31349BF6587}">
      <dsp:nvSpPr>
        <dsp:cNvPr id="0" name=""/>
        <dsp:cNvSpPr/>
      </dsp:nvSpPr>
      <dsp:spPr>
        <a:xfrm>
          <a:off x="2462673" y="1464134"/>
          <a:ext cx="2058878" cy="1029439"/>
        </a:xfrm>
        <a:prstGeom prst="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mn-lt"/>
            <a:cs typeface="Calibri Light" panose="020F0302020204030204" pitchFamily="34" charset="0"/>
          </a:endParaRPr>
        </a:p>
      </dsp:txBody>
      <dsp:txXfrm>
        <a:off x="2462673" y="1464134"/>
        <a:ext cx="2058878" cy="102943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55478-3A39-472B-8C16-3728E1FBD8C8}"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4302E5-EDA1-4417-8EBA-7A71786F76CC}" type="slidenum">
              <a:rPr lang="en-US" smtClean="0"/>
              <a:t>‹#›</a:t>
            </a:fld>
            <a:endParaRPr lang="en-US"/>
          </a:p>
        </p:txBody>
      </p:sp>
    </p:spTree>
    <p:extLst>
      <p:ext uri="{BB962C8B-B14F-4D97-AF65-F5344CB8AC3E}">
        <p14:creationId xmlns:p14="http://schemas.microsoft.com/office/powerpoint/2010/main" val="1479141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4302E5-EDA1-4417-8EBA-7A71786F76CC}" type="slidenum">
              <a:rPr lang="en-US" smtClean="0"/>
              <a:t>1</a:t>
            </a:fld>
            <a:endParaRPr lang="en-US"/>
          </a:p>
        </p:txBody>
      </p:sp>
    </p:spTree>
    <p:extLst>
      <p:ext uri="{BB962C8B-B14F-4D97-AF65-F5344CB8AC3E}">
        <p14:creationId xmlns:p14="http://schemas.microsoft.com/office/powerpoint/2010/main" val="3424014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much business did we do with the client in the prior fiscal year? What is our objective for this fiscal year, and if you execute well where should you be in five years?</a:t>
            </a:r>
          </a:p>
        </p:txBody>
      </p:sp>
      <p:sp>
        <p:nvSpPr>
          <p:cNvPr id="4" name="Slide Number Placeholder 3"/>
          <p:cNvSpPr>
            <a:spLocks noGrp="1"/>
          </p:cNvSpPr>
          <p:nvPr>
            <p:ph type="sldNum" sz="quarter" idx="5"/>
          </p:nvPr>
        </p:nvSpPr>
        <p:spPr/>
        <p:txBody>
          <a:bodyPr/>
          <a:lstStyle/>
          <a:p>
            <a:fld id="{1354182F-5F2A-4A14-B7A5-FACC49E907DB}" type="slidenum">
              <a:rPr lang="en-NZ" smtClean="0"/>
              <a:t>10</a:t>
            </a:fld>
            <a:endParaRPr lang="en-NZ" dirty="0"/>
          </a:p>
        </p:txBody>
      </p:sp>
    </p:spTree>
    <p:extLst>
      <p:ext uri="{BB962C8B-B14F-4D97-AF65-F5344CB8AC3E}">
        <p14:creationId xmlns:p14="http://schemas.microsoft.com/office/powerpoint/2010/main" val="1722168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our strategic </a:t>
            </a:r>
            <a:r>
              <a:rPr lang="en-US" b="1" dirty="0"/>
              <a:t>goals</a:t>
            </a:r>
            <a:r>
              <a:rPr lang="en-US" b="0" dirty="0"/>
              <a:t> for the account? Do we need to sell in additional service lines? Do we need stronger relationships at the top of the organization? </a:t>
            </a:r>
            <a:r>
              <a:rPr lang="en-US" b="0"/>
              <a:t>Do </a:t>
            </a:r>
            <a:r>
              <a:rPr lang="en-US" b="0" dirty="0"/>
              <a:t>we need more points of escalation? Should we increase rate to improve margin? Do we need to renew a contract?</a:t>
            </a:r>
            <a:endParaRPr lang="en-US" dirty="0"/>
          </a:p>
        </p:txBody>
      </p:sp>
      <p:sp>
        <p:nvSpPr>
          <p:cNvPr id="4" name="Slide Number Placeholder 3"/>
          <p:cNvSpPr>
            <a:spLocks noGrp="1"/>
          </p:cNvSpPr>
          <p:nvPr>
            <p:ph type="sldNum" sz="quarter" idx="5"/>
          </p:nvPr>
        </p:nvSpPr>
        <p:spPr/>
        <p:txBody>
          <a:bodyPr/>
          <a:lstStyle/>
          <a:p>
            <a:fld id="{1354182F-5F2A-4A14-B7A5-FACC49E907DB}" type="slidenum">
              <a:rPr lang="en-NZ" smtClean="0"/>
              <a:t>11</a:t>
            </a:fld>
            <a:endParaRPr lang="en-NZ" dirty="0"/>
          </a:p>
        </p:txBody>
      </p:sp>
    </p:spTree>
    <p:extLst>
      <p:ext uri="{BB962C8B-B14F-4D97-AF65-F5344CB8AC3E}">
        <p14:creationId xmlns:p14="http://schemas.microsoft.com/office/powerpoint/2010/main" val="1323757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are your action plan for achieving the goals outlined in the previous slide. This is a working plan that you will review with the management team on a regular basis. Action is the specific step you are going to take. Timing is the estimated completion date of the action. And Outcome is status or brief narrative on completion of the action. Examples include “not started”, “in process”, “complete”, “contracted”, “increased rates”.</a:t>
            </a:r>
          </a:p>
        </p:txBody>
      </p:sp>
      <p:sp>
        <p:nvSpPr>
          <p:cNvPr id="4" name="Slide Number Placeholder 3"/>
          <p:cNvSpPr>
            <a:spLocks noGrp="1"/>
          </p:cNvSpPr>
          <p:nvPr>
            <p:ph type="sldNum" sz="quarter" idx="5"/>
          </p:nvPr>
        </p:nvSpPr>
        <p:spPr/>
        <p:txBody>
          <a:bodyPr/>
          <a:lstStyle/>
          <a:p>
            <a:fld id="{1354182F-5F2A-4A14-B7A5-FACC49E907DB}" type="slidenum">
              <a:rPr lang="en-NZ" smtClean="0"/>
              <a:t>12</a:t>
            </a:fld>
            <a:endParaRPr lang="en-NZ" dirty="0"/>
          </a:p>
        </p:txBody>
      </p:sp>
    </p:spTree>
    <p:extLst>
      <p:ext uri="{BB962C8B-B14F-4D97-AF65-F5344CB8AC3E}">
        <p14:creationId xmlns:p14="http://schemas.microsoft.com/office/powerpoint/2010/main" val="725045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our goals for this account in the next year?</a:t>
            </a:r>
          </a:p>
          <a:p>
            <a:endParaRPr lang="en-US" dirty="0"/>
          </a:p>
          <a:p>
            <a:pPr marL="459212" indent="-459212">
              <a:buFont typeface="+mj-lt"/>
              <a:buAutoNum type="arabicPeriod"/>
            </a:pPr>
            <a:r>
              <a:rPr lang="en-US" dirty="0"/>
              <a:t>What are our revenue and EBIT objectives for this account for the account in the fiscal year?</a:t>
            </a:r>
          </a:p>
          <a:p>
            <a:pPr marL="459212" indent="-459212">
              <a:buFont typeface="+mj-lt"/>
              <a:buAutoNum type="arabicPeriod"/>
            </a:pPr>
            <a:r>
              <a:rPr lang="en-US" dirty="0"/>
              <a:t>Which services lines do we currently provide and which can we provide in the next year?</a:t>
            </a:r>
          </a:p>
          <a:p>
            <a:pPr marL="459212" indent="-459212">
              <a:buFont typeface="+mj-lt"/>
              <a:buAutoNum type="arabicPeriod"/>
            </a:pPr>
            <a:r>
              <a:rPr lang="en-US" dirty="0"/>
              <a:t>What are our strategic objectives (like win a key project, place additional staff, develop Sr.-level relationships, introduce new XXX contacts into the account)</a:t>
            </a:r>
          </a:p>
          <a:p>
            <a:pPr marL="459212" indent="-459212">
              <a:buFont typeface="+mj-lt"/>
              <a:buAutoNum type="arabicPeriod"/>
            </a:pPr>
            <a:r>
              <a:rPr lang="en-US" dirty="0"/>
              <a:t>How should the relationship develop over the coming year?</a:t>
            </a:r>
          </a:p>
          <a:p>
            <a:endParaRPr lang="en-US" dirty="0"/>
          </a:p>
        </p:txBody>
      </p:sp>
      <p:sp>
        <p:nvSpPr>
          <p:cNvPr id="4" name="Slide Number Placeholder 3"/>
          <p:cNvSpPr>
            <a:spLocks noGrp="1"/>
          </p:cNvSpPr>
          <p:nvPr>
            <p:ph type="sldNum" sz="quarter" idx="5"/>
          </p:nvPr>
        </p:nvSpPr>
        <p:spPr/>
        <p:txBody>
          <a:bodyPr/>
          <a:lstStyle/>
          <a:p>
            <a:fld id="{1354182F-5F2A-4A14-B7A5-FACC49E907DB}" type="slidenum">
              <a:rPr lang="en-NZ" smtClean="0"/>
              <a:t>2</a:t>
            </a:fld>
            <a:endParaRPr lang="en-NZ" dirty="0"/>
          </a:p>
        </p:txBody>
      </p:sp>
    </p:spTree>
    <p:extLst>
      <p:ext uri="{BB962C8B-B14F-4D97-AF65-F5344CB8AC3E}">
        <p14:creationId xmlns:p14="http://schemas.microsoft.com/office/powerpoint/2010/main" val="3619621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and the next provide a high level overview of the client and their operating reality. </a:t>
            </a:r>
            <a:r>
              <a:rPr lang="en-US" b="1" dirty="0"/>
              <a:t>Industry</a:t>
            </a:r>
            <a:r>
              <a:rPr lang="en-US" dirty="0"/>
              <a:t> indicates where they fit in the overall marketplace. </a:t>
            </a:r>
            <a:r>
              <a:rPr lang="en-US" b="1" dirty="0"/>
              <a:t>Overview</a:t>
            </a:r>
            <a:r>
              <a:rPr lang="en-US" dirty="0"/>
              <a:t> should be 3-4 short sentences explaining what they do and how they fit into the ecosystem. </a:t>
            </a:r>
            <a:r>
              <a:rPr lang="en-US" b="1" dirty="0"/>
              <a:t># of Customers</a:t>
            </a:r>
            <a:r>
              <a:rPr lang="en-US" dirty="0"/>
              <a:t> is meant to be an indication of size.</a:t>
            </a:r>
          </a:p>
        </p:txBody>
      </p:sp>
      <p:sp>
        <p:nvSpPr>
          <p:cNvPr id="4" name="Slide Number Placeholder 3"/>
          <p:cNvSpPr>
            <a:spLocks noGrp="1"/>
          </p:cNvSpPr>
          <p:nvPr>
            <p:ph type="sldNum" sz="quarter" idx="5"/>
          </p:nvPr>
        </p:nvSpPr>
        <p:spPr/>
        <p:txBody>
          <a:bodyPr/>
          <a:lstStyle/>
          <a:p>
            <a:fld id="{1354182F-5F2A-4A14-B7A5-FACC49E907DB}" type="slidenum">
              <a:rPr lang="en-NZ" smtClean="0"/>
              <a:t>3</a:t>
            </a:fld>
            <a:endParaRPr lang="en-NZ" dirty="0"/>
          </a:p>
        </p:txBody>
      </p:sp>
    </p:spTree>
    <p:extLst>
      <p:ext uri="{BB962C8B-B14F-4D97-AF65-F5344CB8AC3E}">
        <p14:creationId xmlns:p14="http://schemas.microsoft.com/office/powerpoint/2010/main" val="753772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internal and external </a:t>
            </a:r>
            <a:r>
              <a:rPr lang="en-US" b="1" dirty="0"/>
              <a:t>political</a:t>
            </a:r>
            <a:r>
              <a:rPr lang="en-US" dirty="0"/>
              <a:t> influences on the prospect? Examples include changing regulations and internal executive changes. To indicate momentum, size, and ability to afford our services, include high level </a:t>
            </a:r>
            <a:r>
              <a:rPr lang="en-US" b="1" dirty="0"/>
              <a:t>financial</a:t>
            </a:r>
            <a:r>
              <a:rPr lang="en-US" dirty="0"/>
              <a:t> information on revenue, profit, and cash on and. </a:t>
            </a:r>
          </a:p>
        </p:txBody>
      </p:sp>
      <p:sp>
        <p:nvSpPr>
          <p:cNvPr id="4" name="Slide Number Placeholder 3"/>
          <p:cNvSpPr>
            <a:spLocks noGrp="1"/>
          </p:cNvSpPr>
          <p:nvPr>
            <p:ph type="sldNum" sz="quarter" idx="5"/>
          </p:nvPr>
        </p:nvSpPr>
        <p:spPr/>
        <p:txBody>
          <a:bodyPr/>
          <a:lstStyle/>
          <a:p>
            <a:fld id="{1354182F-5F2A-4A14-B7A5-FACC49E907DB}" type="slidenum">
              <a:rPr lang="en-NZ" smtClean="0"/>
              <a:t>4</a:t>
            </a:fld>
            <a:endParaRPr lang="en-NZ" dirty="0"/>
          </a:p>
        </p:txBody>
      </p:sp>
    </p:spTree>
    <p:extLst>
      <p:ext uri="{BB962C8B-B14F-4D97-AF65-F5344CB8AC3E}">
        <p14:creationId xmlns:p14="http://schemas.microsoft.com/office/powerpoint/2010/main" val="339040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a:t>
            </a:r>
            <a:r>
              <a:rPr lang="en-US" b="1" dirty="0"/>
              <a:t>organizational structure</a:t>
            </a:r>
            <a:r>
              <a:rPr lang="en-US" dirty="0"/>
              <a:t> is referring to power structure and decision making structure more than a traditional company hierarchy. Who buys our services, who needs to approve those purchases, who do we know, and who should we know. Make sure to take a multi-level approach to this chart. That is, who would be appropriate to interface with our CEO, MD, GM, Managers, and Consultants?</a:t>
            </a:r>
          </a:p>
        </p:txBody>
      </p:sp>
      <p:sp>
        <p:nvSpPr>
          <p:cNvPr id="4" name="Slide Number Placeholder 3"/>
          <p:cNvSpPr>
            <a:spLocks noGrp="1"/>
          </p:cNvSpPr>
          <p:nvPr>
            <p:ph type="sldNum" sz="quarter" idx="5"/>
          </p:nvPr>
        </p:nvSpPr>
        <p:spPr/>
        <p:txBody>
          <a:bodyPr/>
          <a:lstStyle/>
          <a:p>
            <a:fld id="{1354182F-5F2A-4A14-B7A5-FACC49E907DB}" type="slidenum">
              <a:rPr lang="en-NZ" smtClean="0"/>
              <a:t>5</a:t>
            </a:fld>
            <a:endParaRPr lang="en-NZ" dirty="0"/>
          </a:p>
        </p:txBody>
      </p:sp>
    </p:spTree>
    <p:extLst>
      <p:ext uri="{BB962C8B-B14F-4D97-AF65-F5344CB8AC3E}">
        <p14:creationId xmlns:p14="http://schemas.microsoft.com/office/powerpoint/2010/main" val="3364967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five </a:t>
            </a:r>
            <a:r>
              <a:rPr lang="en-US" b="1" dirty="0"/>
              <a:t>primary</a:t>
            </a:r>
            <a:r>
              <a:rPr lang="en-US" dirty="0"/>
              <a:t> internal or external influencers driving the prospects objectives?</a:t>
            </a:r>
          </a:p>
        </p:txBody>
      </p:sp>
      <p:sp>
        <p:nvSpPr>
          <p:cNvPr id="4" name="Slide Number Placeholder 3"/>
          <p:cNvSpPr>
            <a:spLocks noGrp="1"/>
          </p:cNvSpPr>
          <p:nvPr>
            <p:ph type="sldNum" sz="quarter" idx="5"/>
          </p:nvPr>
        </p:nvSpPr>
        <p:spPr/>
        <p:txBody>
          <a:bodyPr/>
          <a:lstStyle/>
          <a:p>
            <a:fld id="{1354182F-5F2A-4A14-B7A5-FACC49E907DB}" type="slidenum">
              <a:rPr lang="en-NZ" smtClean="0"/>
              <a:t>6</a:t>
            </a:fld>
            <a:endParaRPr lang="en-NZ" dirty="0"/>
          </a:p>
        </p:txBody>
      </p:sp>
    </p:spTree>
    <p:extLst>
      <p:ext uri="{BB962C8B-B14F-4D97-AF65-F5344CB8AC3E}">
        <p14:creationId xmlns:p14="http://schemas.microsoft.com/office/powerpoint/2010/main" val="1568699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prospect “What are your five primary goals for this planning cycle”. Dig into those. What is driving the initiative? If successfully completed, what will it mean for their business? If they fail to accomplish the goal what will it mean? Is the effort already budgeted? If so, what is the budget? What support do they anticipate needing to execute?</a:t>
            </a:r>
          </a:p>
        </p:txBody>
      </p:sp>
      <p:sp>
        <p:nvSpPr>
          <p:cNvPr id="4" name="Slide Number Placeholder 3"/>
          <p:cNvSpPr>
            <a:spLocks noGrp="1"/>
          </p:cNvSpPr>
          <p:nvPr>
            <p:ph type="sldNum" sz="quarter" idx="5"/>
          </p:nvPr>
        </p:nvSpPr>
        <p:spPr/>
        <p:txBody>
          <a:bodyPr/>
          <a:lstStyle/>
          <a:p>
            <a:fld id="{1354182F-5F2A-4A14-B7A5-FACC49E907DB}" type="slidenum">
              <a:rPr lang="en-NZ" smtClean="0"/>
              <a:t>7</a:t>
            </a:fld>
            <a:endParaRPr lang="en-NZ" dirty="0"/>
          </a:p>
        </p:txBody>
      </p:sp>
    </p:spTree>
    <p:extLst>
      <p:ext uri="{BB962C8B-B14F-4D97-AF65-F5344CB8AC3E}">
        <p14:creationId xmlns:p14="http://schemas.microsoft.com/office/powerpoint/2010/main" val="182604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an overview of how engaged we are with the client? How long have we been doing business with them? Are they satisfied with our work? How many XXX staff are engaged? How many projects have we completed?</a:t>
            </a:r>
          </a:p>
        </p:txBody>
      </p:sp>
      <p:sp>
        <p:nvSpPr>
          <p:cNvPr id="4" name="Slide Number Placeholder 3"/>
          <p:cNvSpPr>
            <a:spLocks noGrp="1"/>
          </p:cNvSpPr>
          <p:nvPr>
            <p:ph type="sldNum" sz="quarter" idx="5"/>
          </p:nvPr>
        </p:nvSpPr>
        <p:spPr/>
        <p:txBody>
          <a:bodyPr/>
          <a:lstStyle/>
          <a:p>
            <a:fld id="{1354182F-5F2A-4A14-B7A5-FACC49E907DB}" type="slidenum">
              <a:rPr lang="en-NZ" smtClean="0"/>
              <a:t>8</a:t>
            </a:fld>
            <a:endParaRPr lang="en-NZ" dirty="0"/>
          </a:p>
        </p:txBody>
      </p:sp>
    </p:spTree>
    <p:extLst>
      <p:ext uri="{BB962C8B-B14F-4D97-AF65-F5344CB8AC3E}">
        <p14:creationId xmlns:p14="http://schemas.microsoft.com/office/powerpoint/2010/main" val="947885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354182F-5F2A-4A14-B7A5-FACC49E907DB}" type="slidenum">
              <a:rPr lang="en-NZ" smtClean="0"/>
              <a:t>9</a:t>
            </a:fld>
            <a:endParaRPr lang="en-NZ" dirty="0"/>
          </a:p>
        </p:txBody>
      </p:sp>
    </p:spTree>
    <p:extLst>
      <p:ext uri="{BB962C8B-B14F-4D97-AF65-F5344CB8AC3E}">
        <p14:creationId xmlns:p14="http://schemas.microsoft.com/office/powerpoint/2010/main" val="237160208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9" name="Picture 18" descr="A lake with trees and mountains in the background&#10;&#10;Description automatically generated with medium confidence">
            <a:extLst>
              <a:ext uri="{FF2B5EF4-FFF2-40B4-BE49-F238E27FC236}">
                <a16:creationId xmlns:a16="http://schemas.microsoft.com/office/drawing/2014/main" id="{A4B4B6B8-2DA6-46B3-9892-B69BA123BEA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b="25112"/>
          <a:stretch/>
        </p:blipFill>
        <p:spPr>
          <a:xfrm>
            <a:off x="-23547" y="0"/>
            <a:ext cx="12210192" cy="6858000"/>
          </a:xfrm>
          <a:prstGeom prst="rect">
            <a:avLst/>
          </a:prstGeom>
        </p:spPr>
      </p:pic>
      <p:sp>
        <p:nvSpPr>
          <p:cNvPr id="20" name="Rectangle 19">
            <a:extLst>
              <a:ext uri="{FF2B5EF4-FFF2-40B4-BE49-F238E27FC236}">
                <a16:creationId xmlns:a16="http://schemas.microsoft.com/office/drawing/2014/main" id="{C35CB540-2833-4AA0-B62C-B76BC18E6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id="{71265AD4-AB99-4D3A-A378-3E50FCBDC7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2D5BC5C-931F-4A06-846B-E67FC013A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2307" y="4915076"/>
            <a:ext cx="12188952" cy="1942924"/>
          </a:xfrm>
          <a:prstGeom prst="rect">
            <a:avLst/>
          </a:prstGeom>
          <a:gradFill>
            <a:gsLst>
              <a:gs pos="43000">
                <a:schemeClr val="tx1">
                  <a:alpha val="20000"/>
                </a:schemeClr>
              </a:gs>
              <a:gs pos="0">
                <a:schemeClr val="tx1">
                  <a:alpha val="0"/>
                </a:schemeClr>
              </a:gs>
              <a:gs pos="100000">
                <a:schemeClr val="tx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DDABF2D5-587B-414C-A080-9C6C4F074AA1}"/>
              </a:ext>
            </a:extLst>
          </p:cNvPr>
          <p:cNvSpPr>
            <a:spLocks noGrp="1"/>
          </p:cNvSpPr>
          <p:nvPr>
            <p:ph type="title" idx="4294967295" hasCustomPrompt="1"/>
          </p:nvPr>
        </p:nvSpPr>
        <p:spPr>
          <a:xfrm>
            <a:off x="0" y="5121275"/>
            <a:ext cx="7961313" cy="1279525"/>
          </a:xfrm>
        </p:spPr>
        <p:txBody>
          <a:bodyPr vert="horz" lIns="91440" tIns="45720" rIns="91440" bIns="45720" rtlCol="0" anchor="ctr">
            <a:normAutofit/>
          </a:bodyPr>
          <a:lstStyle>
            <a:lvl1pPr>
              <a:defRPr/>
            </a:lvl1pPr>
          </a:lstStyle>
          <a:p>
            <a:pPr algn="r"/>
            <a:r>
              <a:rPr lang="en-US" sz="3200" dirty="0">
                <a:solidFill>
                  <a:srgbClr val="FFFFFF"/>
                </a:solidFill>
              </a:rPr>
              <a:t>Title Slide Template</a:t>
            </a:r>
          </a:p>
        </p:txBody>
      </p:sp>
      <p:sp>
        <p:nvSpPr>
          <p:cNvPr id="24" name="Subtitle 2">
            <a:extLst>
              <a:ext uri="{FF2B5EF4-FFF2-40B4-BE49-F238E27FC236}">
                <a16:creationId xmlns:a16="http://schemas.microsoft.com/office/drawing/2014/main" id="{FC5142DF-2698-4A95-8455-541186630AF4}"/>
              </a:ext>
            </a:extLst>
          </p:cNvPr>
          <p:cNvSpPr>
            <a:spLocks noGrp="1"/>
          </p:cNvSpPr>
          <p:nvPr>
            <p:ph type="body" sz="half" idx="4294967295"/>
          </p:nvPr>
        </p:nvSpPr>
        <p:spPr>
          <a:xfrm>
            <a:off x="9113245" y="5121275"/>
            <a:ext cx="3073400" cy="1279525"/>
          </a:xfrm>
        </p:spPr>
        <p:txBody>
          <a:bodyPr vert="horz" lIns="91440" tIns="45720" rIns="91440" bIns="45720" rtlCol="0" anchor="ctr">
            <a:normAutofit/>
          </a:bodyPr>
          <a:lstStyle/>
          <a:p>
            <a:pPr marL="0" lvl="0" indent="0">
              <a:lnSpc>
                <a:spcPct val="100000"/>
              </a:lnSpc>
              <a:buNone/>
            </a:pPr>
            <a:r>
              <a:rPr lang="en-US" sz="1500" cap="all" spc="200">
                <a:solidFill>
                  <a:srgbClr val="FFFFFF"/>
                </a:solidFill>
              </a:rPr>
              <a:t>Click to edit Master text styles</a:t>
            </a:r>
          </a:p>
        </p:txBody>
      </p:sp>
      <p:cxnSp>
        <p:nvCxnSpPr>
          <p:cNvPr id="25" name="Straight Connector 24">
            <a:extLst>
              <a:ext uri="{FF2B5EF4-FFF2-40B4-BE49-F238E27FC236}">
                <a16:creationId xmlns:a16="http://schemas.microsoft.com/office/drawing/2014/main" id="{D1AAB3FE-E2B0-4559-8C00-32D489C18A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43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F2D18217-4623-48A2-893F-DFAB27ADA0C6}" type="datetime1">
              <a:rPr lang="en-US" smtClean="0"/>
              <a:t>9/21/2022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PROPRIETARY AND CONFIDENTIAL</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7A794D76-E80D-417D-91DC-86BCC0B6A060}" type="datetime1">
              <a:rPr lang="en-US" smtClean="0"/>
              <a:t>9/21/2022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PROPRIETARY AND CONFIDENTIAL</a:t>
            </a:r>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545DD87D-A2CD-489B-9088-289CD85DBF3D}" type="datetime1">
              <a:rPr lang="en-US" smtClean="0"/>
              <a:t>9/21/2022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PROPRIETARY AND CONFIDENTIAL</a:t>
            </a:r>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3D5FA0A-0C60-45E9-865B-E7CB51A466D7}" type="datetime1">
              <a:rPr lang="en-US" smtClean="0"/>
              <a:t>9/21/2022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PROPRIETARY AND CONFIDENTIAL</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3191ECC4-B65B-47F6-A9B3-85E60245C869}" type="datetime1">
              <a:rPr lang="en-US" smtClean="0"/>
              <a:t>9/21/2022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PROPRIETARY AND CONFIDENTIAL</a:t>
            </a:r>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D26EEFAB-8840-467F-9A91-556589D74991}" type="datetime1">
              <a:rPr lang="en-US" smtClean="0"/>
              <a:t>9/21/2022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PROPRIETARY AND CONFIDENTIAL</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8BFF8500-F4CD-4C72-AE08-43D666BBFA37}" type="datetime1">
              <a:rPr lang="en-US" smtClean="0"/>
              <a:t>9/21/2022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PROPRIETARY AND CONFIDENTIAL</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2222E9E-619D-4BC0-9885-2628DF322CB9}" type="datetime1">
              <a:rPr lang="en-US" smtClean="0"/>
              <a:t>9/21/2022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r>
              <a:rPr lang="en-US"/>
              <a:t>PROPRIETARY AND CONFIDENTIAL</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30341136-BD34-4B72-9F3E-E6698C89B072}" type="datetime1">
              <a:rPr lang="en-US" smtClean="0"/>
              <a:t>9/21/2022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r>
              <a:rPr lang="en-US"/>
              <a:t>PROPRIETARY AND CONFIDENTIAL</a:t>
            </a:r>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title" idx="4294967295"/>
          </p:nvPr>
        </p:nvSpPr>
        <p:spPr>
          <a:solidFill>
            <a:srgbClr val="BFBFBF">
              <a:alpha val="30196"/>
            </a:srgbClr>
          </a:solidFill>
        </p:spPr>
        <p:txBody>
          <a:bodyPr vert="horz" lIns="91440" tIns="45720" rIns="91440" bIns="45720" rtlCol="0" anchor="ctr">
            <a:normAutofit/>
          </a:bodyPr>
          <a:lstStyle/>
          <a:p>
            <a:pPr algn="ctr"/>
            <a:r>
              <a:rPr lang="en-US" sz="3200" dirty="0">
                <a:solidFill>
                  <a:srgbClr val="002060"/>
                </a:solidFill>
              </a:rPr>
              <a:t>Strategic Account Plan Template</a:t>
            </a:r>
          </a:p>
        </p:txBody>
      </p:sp>
      <p:sp>
        <p:nvSpPr>
          <p:cNvPr id="3" name="Subtitle 2">
            <a:extLst>
              <a:ext uri="{FF2B5EF4-FFF2-40B4-BE49-F238E27FC236}">
                <a16:creationId xmlns:a16="http://schemas.microsoft.com/office/drawing/2014/main" id="{255E1F2F-E259-4EA8-9FFD-3A10AF541859}"/>
              </a:ext>
            </a:extLst>
          </p:cNvPr>
          <p:cNvSpPr>
            <a:spLocks noGrp="1"/>
          </p:cNvSpPr>
          <p:nvPr>
            <p:ph type="body" sz="half" idx="4294967295"/>
          </p:nvPr>
        </p:nvSpPr>
        <p:spPr/>
        <p:txBody>
          <a:bodyPr vert="horz" lIns="91440" tIns="45720" rIns="91440" bIns="45720" rtlCol="0" anchor="ctr">
            <a:normAutofit/>
          </a:bodyPr>
          <a:lstStyle/>
          <a:p>
            <a:pPr marL="0" indent="0">
              <a:lnSpc>
                <a:spcPct val="100000"/>
              </a:lnSpc>
              <a:buNone/>
            </a:pPr>
            <a:r>
              <a:rPr lang="en-US" sz="1500" cap="all" spc="200" dirty="0">
                <a:solidFill>
                  <a:srgbClr val="FFFFFF"/>
                </a:solidFill>
              </a:rPr>
              <a:t>Month, Day, Year</a:t>
            </a:r>
          </a:p>
        </p:txBody>
      </p:sp>
      <p:sp>
        <p:nvSpPr>
          <p:cNvPr id="5" name="Title 1">
            <a:extLst>
              <a:ext uri="{FF2B5EF4-FFF2-40B4-BE49-F238E27FC236}">
                <a16:creationId xmlns:a16="http://schemas.microsoft.com/office/drawing/2014/main" id="{CCCC2267-8D72-4874-882A-1574ED392E3A}"/>
              </a:ext>
            </a:extLst>
          </p:cNvPr>
          <p:cNvSpPr txBox="1">
            <a:spLocks/>
          </p:cNvSpPr>
          <p:nvPr/>
        </p:nvSpPr>
        <p:spPr>
          <a:xfrm>
            <a:off x="6494318" y="5888102"/>
            <a:ext cx="5617575" cy="434647"/>
          </a:xfrm>
          <a:prstGeom prst="rect">
            <a:avLst/>
          </a:prstGeom>
          <a:solidFill>
            <a:schemeClr val="bg1">
              <a:lumMod val="8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r"/>
            <a:r>
              <a:rPr lang="en-US" sz="2400" dirty="0">
                <a:solidFill>
                  <a:schemeClr val="tx1"/>
                </a:solidFill>
              </a:rPr>
              <a:t>Make sure to read notes on each slide</a:t>
            </a:r>
          </a:p>
        </p:txBody>
      </p:sp>
    </p:spTree>
    <p:extLst>
      <p:ext uri="{BB962C8B-B14F-4D97-AF65-F5344CB8AC3E}">
        <p14:creationId xmlns:p14="http://schemas.microsoft.com/office/powerpoint/2010/main" val="19314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F2AD8-33B1-4C07-BFD5-EAC075BF2581}"/>
              </a:ext>
            </a:extLst>
          </p:cNvPr>
          <p:cNvSpPr>
            <a:spLocks noGrp="1"/>
          </p:cNvSpPr>
          <p:nvPr>
            <p:ph type="title"/>
          </p:nvPr>
        </p:nvSpPr>
        <p:spPr>
          <a:prstGeom prst="rect">
            <a:avLst/>
          </a:prstGeom>
        </p:spPr>
        <p:txBody>
          <a:bodyPr/>
          <a:lstStyle/>
          <a:p>
            <a:r>
              <a:rPr lang="en-US" dirty="0"/>
              <a:t>Financial History and Opportunity</a:t>
            </a:r>
          </a:p>
        </p:txBody>
      </p:sp>
      <p:graphicFrame>
        <p:nvGraphicFramePr>
          <p:cNvPr id="4" name="Content Placeholder 3">
            <a:extLst>
              <a:ext uri="{FF2B5EF4-FFF2-40B4-BE49-F238E27FC236}">
                <a16:creationId xmlns:a16="http://schemas.microsoft.com/office/drawing/2014/main" id="{73E3CF5C-8B08-445F-9E94-2DB1FB6867B2}"/>
              </a:ext>
            </a:extLst>
          </p:cNvPr>
          <p:cNvGraphicFramePr>
            <a:graphicFrameLocks/>
          </p:cNvGraphicFramePr>
          <p:nvPr>
            <p:extLst>
              <p:ext uri="{D42A27DB-BD31-4B8C-83A1-F6EECF244321}">
                <p14:modId xmlns:p14="http://schemas.microsoft.com/office/powerpoint/2010/main" val="163187593"/>
              </p:ext>
            </p:extLst>
          </p:nvPr>
        </p:nvGraphicFramePr>
        <p:xfrm>
          <a:off x="1097280" y="2244205"/>
          <a:ext cx="10058401" cy="2966718"/>
        </p:xfrm>
        <a:graphic>
          <a:graphicData uri="http://schemas.openxmlformats.org/drawingml/2006/table">
            <a:tbl>
              <a:tblPr firstRow="1" bandRow="1">
                <a:tableStyleId>{5C22544A-7EE6-4342-B048-85BDC9FD1C3A}</a:tableStyleId>
              </a:tblPr>
              <a:tblGrid>
                <a:gridCol w="4439917">
                  <a:extLst>
                    <a:ext uri="{9D8B030D-6E8A-4147-A177-3AD203B41FA5}">
                      <a16:colId xmlns:a16="http://schemas.microsoft.com/office/drawing/2014/main" val="2328653454"/>
                    </a:ext>
                  </a:extLst>
                </a:gridCol>
                <a:gridCol w="1872828">
                  <a:extLst>
                    <a:ext uri="{9D8B030D-6E8A-4147-A177-3AD203B41FA5}">
                      <a16:colId xmlns:a16="http://schemas.microsoft.com/office/drawing/2014/main" val="1005685084"/>
                    </a:ext>
                  </a:extLst>
                </a:gridCol>
                <a:gridCol w="1872828">
                  <a:extLst>
                    <a:ext uri="{9D8B030D-6E8A-4147-A177-3AD203B41FA5}">
                      <a16:colId xmlns:a16="http://schemas.microsoft.com/office/drawing/2014/main" val="1168670477"/>
                    </a:ext>
                  </a:extLst>
                </a:gridCol>
                <a:gridCol w="1872828">
                  <a:extLst>
                    <a:ext uri="{9D8B030D-6E8A-4147-A177-3AD203B41FA5}">
                      <a16:colId xmlns:a16="http://schemas.microsoft.com/office/drawing/2014/main" val="2379581471"/>
                    </a:ext>
                  </a:extLst>
                </a:gridCol>
              </a:tblGrid>
              <a:tr h="494453">
                <a:tc>
                  <a:txBody>
                    <a:bodyPr/>
                    <a:lstStyle/>
                    <a:p>
                      <a:pPr algn="ctr"/>
                      <a:r>
                        <a:rPr lang="en-US" sz="1600" dirty="0">
                          <a:latin typeface="Calibri Light" panose="020F0302020204030204" pitchFamily="34" charset="0"/>
                          <a:cs typeface="Calibri Light" panose="020F0302020204030204" pitchFamily="34" charset="0"/>
                        </a:rPr>
                        <a:t>Business Line</a:t>
                      </a:r>
                    </a:p>
                  </a:txBody>
                  <a:tcPr marL="121920" marR="121920" marT="60960" marB="60960">
                    <a:solidFill>
                      <a:srgbClr val="223E25"/>
                    </a:solidFill>
                  </a:tcPr>
                </a:tc>
                <a:tc>
                  <a:txBody>
                    <a:bodyPr/>
                    <a:lstStyle/>
                    <a:p>
                      <a:pPr algn="ctr"/>
                      <a:r>
                        <a:rPr lang="en-US" sz="1600" dirty="0">
                          <a:latin typeface="Calibri Light" panose="020F0302020204030204" pitchFamily="34" charset="0"/>
                          <a:cs typeface="Calibri Light" panose="020F0302020204030204" pitchFamily="34" charset="0"/>
                        </a:rPr>
                        <a:t>Last Year</a:t>
                      </a:r>
                    </a:p>
                  </a:txBody>
                  <a:tcPr marL="121920" marR="121920" marT="60960" marB="60960">
                    <a:solidFill>
                      <a:srgbClr val="223E25"/>
                    </a:solidFill>
                  </a:tcPr>
                </a:tc>
                <a:tc>
                  <a:txBody>
                    <a:bodyPr/>
                    <a:lstStyle/>
                    <a:p>
                      <a:pPr algn="ctr"/>
                      <a:r>
                        <a:rPr lang="en-US" sz="1600" dirty="0">
                          <a:latin typeface="Calibri Light" panose="020F0302020204030204" pitchFamily="34" charset="0"/>
                          <a:cs typeface="Calibri Light" panose="020F0302020204030204" pitchFamily="34" charset="0"/>
                        </a:rPr>
                        <a:t>Current Forecast</a:t>
                      </a:r>
                    </a:p>
                  </a:txBody>
                  <a:tcPr marL="121920" marR="121920" marT="60960" marB="60960">
                    <a:solidFill>
                      <a:srgbClr val="223E25"/>
                    </a:solidFill>
                  </a:tcPr>
                </a:tc>
                <a:tc>
                  <a:txBody>
                    <a:bodyPr/>
                    <a:lstStyle/>
                    <a:p>
                      <a:pPr algn="ctr"/>
                      <a:r>
                        <a:rPr lang="en-US" sz="1600" dirty="0">
                          <a:latin typeface="Calibri Light" panose="020F0302020204030204" pitchFamily="34" charset="0"/>
                          <a:cs typeface="Calibri Light" panose="020F0302020204030204" pitchFamily="34" charset="0"/>
                        </a:rPr>
                        <a:t>5 Years from Now</a:t>
                      </a:r>
                    </a:p>
                  </a:txBody>
                  <a:tcPr marL="121920" marR="121920" marT="60960" marB="60960">
                    <a:solidFill>
                      <a:srgbClr val="223E25"/>
                    </a:solidFill>
                  </a:tcPr>
                </a:tc>
                <a:extLst>
                  <a:ext uri="{0D108BD9-81ED-4DB2-BD59-A6C34878D82A}">
                    <a16:rowId xmlns:a16="http://schemas.microsoft.com/office/drawing/2014/main" val="1991541907"/>
                  </a:ext>
                </a:extLst>
              </a:tr>
              <a:tr h="494453">
                <a:tc>
                  <a:txBody>
                    <a:bodyPr/>
                    <a:lstStyle/>
                    <a:p>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277402268"/>
                  </a:ext>
                </a:extLst>
              </a:tr>
              <a:tr h="494453">
                <a:tc>
                  <a:txBody>
                    <a:bodyPr/>
                    <a:lstStyle/>
                    <a:p>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859489579"/>
                  </a:ext>
                </a:extLst>
              </a:tr>
              <a:tr h="494453">
                <a:tc>
                  <a:txBody>
                    <a:bodyPr/>
                    <a:lstStyle/>
                    <a:p>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690331399"/>
                  </a:ext>
                </a:extLst>
              </a:tr>
              <a:tr h="494453">
                <a:tc>
                  <a:txBody>
                    <a:bodyPr/>
                    <a:lstStyle/>
                    <a:p>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716375600"/>
                  </a:ext>
                </a:extLst>
              </a:tr>
              <a:tr h="494453">
                <a:tc>
                  <a:txBody>
                    <a:bodyPr/>
                    <a:lstStyle/>
                    <a:p>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14557811"/>
                  </a:ext>
                </a:extLst>
              </a:tr>
            </a:tbl>
          </a:graphicData>
        </a:graphic>
      </p:graphicFrame>
    </p:spTree>
    <p:extLst>
      <p:ext uri="{BB962C8B-B14F-4D97-AF65-F5344CB8AC3E}">
        <p14:creationId xmlns:p14="http://schemas.microsoft.com/office/powerpoint/2010/main" val="694472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1A670-7ADF-4309-9929-51E96F04D03F}"/>
              </a:ext>
            </a:extLst>
          </p:cNvPr>
          <p:cNvSpPr>
            <a:spLocks noGrp="1"/>
          </p:cNvSpPr>
          <p:nvPr>
            <p:ph type="title"/>
          </p:nvPr>
        </p:nvSpPr>
        <p:spPr>
          <a:prstGeom prst="rect">
            <a:avLst/>
          </a:prstGeom>
        </p:spPr>
        <p:txBody>
          <a:bodyPr/>
          <a:lstStyle/>
          <a:p>
            <a:r>
              <a:rPr lang="en-US" dirty="0"/>
              <a:t>Your </a:t>
            </a:r>
            <a:r>
              <a:rPr lang="en-US" baseline="0" dirty="0"/>
              <a:t>Goals</a:t>
            </a:r>
            <a:endParaRPr lang="en-US" dirty="0"/>
          </a:p>
        </p:txBody>
      </p:sp>
      <p:sp>
        <p:nvSpPr>
          <p:cNvPr id="4" name="Content Placeholder 3">
            <a:extLst>
              <a:ext uri="{FF2B5EF4-FFF2-40B4-BE49-F238E27FC236}">
                <a16:creationId xmlns:a16="http://schemas.microsoft.com/office/drawing/2014/main" id="{C9E69CF0-EE3F-40A5-87F4-2EC26F99BF4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88216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0A17C-8226-484A-A947-47D84C4109D1}"/>
              </a:ext>
            </a:extLst>
          </p:cNvPr>
          <p:cNvSpPr>
            <a:spLocks noGrp="1"/>
          </p:cNvSpPr>
          <p:nvPr>
            <p:ph type="title"/>
          </p:nvPr>
        </p:nvSpPr>
        <p:spPr>
          <a:prstGeom prst="rect">
            <a:avLst/>
          </a:prstGeom>
        </p:spPr>
        <p:txBody>
          <a:bodyPr/>
          <a:lstStyle/>
          <a:p>
            <a:r>
              <a:rPr lang="en-US" dirty="0"/>
              <a:t>Action</a:t>
            </a:r>
            <a:r>
              <a:rPr lang="en-US" baseline="0" dirty="0"/>
              <a:t> Plan 1</a:t>
            </a:r>
            <a:endParaRPr lang="en-US" dirty="0"/>
          </a:p>
        </p:txBody>
      </p:sp>
      <p:sp>
        <p:nvSpPr>
          <p:cNvPr id="3" name="Content Placeholder 2">
            <a:extLst>
              <a:ext uri="{FF2B5EF4-FFF2-40B4-BE49-F238E27FC236}">
                <a16:creationId xmlns:a16="http://schemas.microsoft.com/office/drawing/2014/main" id="{319DF40D-F523-4228-8596-F53EBAE532B4}"/>
              </a:ext>
            </a:extLst>
          </p:cNvPr>
          <p:cNvSpPr>
            <a:spLocks noGrp="1"/>
          </p:cNvSpPr>
          <p:nvPr>
            <p:ph idx="1"/>
          </p:nvPr>
        </p:nvSpPr>
        <p:spPr/>
        <p:txBody>
          <a:bodyPr/>
          <a:lstStyle/>
          <a:p>
            <a:pPr marL="0" indent="0">
              <a:lnSpc>
                <a:spcPct val="150000"/>
              </a:lnSpc>
              <a:buNone/>
            </a:pPr>
            <a:r>
              <a:rPr lang="en-US" dirty="0"/>
              <a:t>Objective 1</a:t>
            </a:r>
          </a:p>
        </p:txBody>
      </p:sp>
      <p:graphicFrame>
        <p:nvGraphicFramePr>
          <p:cNvPr id="5" name="Content Placeholder 3">
            <a:extLst>
              <a:ext uri="{FF2B5EF4-FFF2-40B4-BE49-F238E27FC236}">
                <a16:creationId xmlns:a16="http://schemas.microsoft.com/office/drawing/2014/main" id="{F82AA1C7-6CAB-4599-B85B-16CD072B3F0F}"/>
              </a:ext>
            </a:extLst>
          </p:cNvPr>
          <p:cNvGraphicFramePr>
            <a:graphicFrameLocks/>
          </p:cNvGraphicFramePr>
          <p:nvPr>
            <p:extLst>
              <p:ext uri="{D42A27DB-BD31-4B8C-83A1-F6EECF244321}">
                <p14:modId xmlns:p14="http://schemas.microsoft.com/office/powerpoint/2010/main" val="1097136114"/>
              </p:ext>
            </p:extLst>
          </p:nvPr>
        </p:nvGraphicFramePr>
        <p:xfrm>
          <a:off x="1097280" y="2787167"/>
          <a:ext cx="10058401" cy="2966718"/>
        </p:xfrm>
        <a:graphic>
          <a:graphicData uri="http://schemas.openxmlformats.org/drawingml/2006/table">
            <a:tbl>
              <a:tblPr firstRow="1" bandRow="1">
                <a:tableStyleId>{5C22544A-7EE6-4342-B048-85BDC9FD1C3A}</a:tableStyleId>
              </a:tblPr>
              <a:tblGrid>
                <a:gridCol w="5455753">
                  <a:extLst>
                    <a:ext uri="{9D8B030D-6E8A-4147-A177-3AD203B41FA5}">
                      <a16:colId xmlns:a16="http://schemas.microsoft.com/office/drawing/2014/main" val="2328653454"/>
                    </a:ext>
                  </a:extLst>
                </a:gridCol>
                <a:gridCol w="2301324">
                  <a:extLst>
                    <a:ext uri="{9D8B030D-6E8A-4147-A177-3AD203B41FA5}">
                      <a16:colId xmlns:a16="http://schemas.microsoft.com/office/drawing/2014/main" val="1005685084"/>
                    </a:ext>
                  </a:extLst>
                </a:gridCol>
                <a:gridCol w="2301324">
                  <a:extLst>
                    <a:ext uri="{9D8B030D-6E8A-4147-A177-3AD203B41FA5}">
                      <a16:colId xmlns:a16="http://schemas.microsoft.com/office/drawing/2014/main" val="1168670477"/>
                    </a:ext>
                  </a:extLst>
                </a:gridCol>
              </a:tblGrid>
              <a:tr h="494453">
                <a:tc>
                  <a:txBody>
                    <a:bodyPr/>
                    <a:lstStyle/>
                    <a:p>
                      <a:pPr marL="0" algn="ctr" defTabSz="914400" rtl="0" eaLnBrk="1" latinLnBrk="0" hangingPunct="1"/>
                      <a:r>
                        <a:rPr lang="en-US" sz="1600" b="1" kern="1200" dirty="0">
                          <a:solidFill>
                            <a:schemeClr val="lt1"/>
                          </a:solidFill>
                          <a:latin typeface="Calibri Light" panose="020F0302020204030204" pitchFamily="34" charset="0"/>
                          <a:ea typeface="+mn-ea"/>
                          <a:cs typeface="Calibri Light" panose="020F0302020204030204" pitchFamily="34" charset="0"/>
                        </a:rPr>
                        <a:t>Actions</a:t>
                      </a:r>
                    </a:p>
                  </a:txBody>
                  <a:tcPr marL="121920" marR="121920" marT="60960" marB="60960">
                    <a:solidFill>
                      <a:srgbClr val="223E25"/>
                    </a:solidFill>
                  </a:tcPr>
                </a:tc>
                <a:tc>
                  <a:txBody>
                    <a:bodyPr/>
                    <a:lstStyle/>
                    <a:p>
                      <a:pPr marL="0" algn="ctr" defTabSz="914400" rtl="0" eaLnBrk="1" latinLnBrk="0" hangingPunct="1"/>
                      <a:r>
                        <a:rPr lang="en-US" sz="1600" b="1" kern="1200" dirty="0">
                          <a:solidFill>
                            <a:schemeClr val="lt1"/>
                          </a:solidFill>
                          <a:latin typeface="Calibri Light" panose="020F0302020204030204" pitchFamily="34" charset="0"/>
                          <a:ea typeface="+mn-ea"/>
                          <a:cs typeface="Calibri Light" panose="020F0302020204030204" pitchFamily="34" charset="0"/>
                        </a:rPr>
                        <a:t>Timing</a:t>
                      </a:r>
                    </a:p>
                  </a:txBody>
                  <a:tcPr marL="121920" marR="121920" marT="60960" marB="60960">
                    <a:solidFill>
                      <a:srgbClr val="223E25"/>
                    </a:solidFill>
                  </a:tcPr>
                </a:tc>
                <a:tc>
                  <a:txBody>
                    <a:bodyPr/>
                    <a:lstStyle/>
                    <a:p>
                      <a:pPr marL="0" algn="ctr" defTabSz="914400" rtl="0" eaLnBrk="1" latinLnBrk="0" hangingPunct="1"/>
                      <a:r>
                        <a:rPr lang="en-US" sz="1600" b="1" kern="1200" dirty="0">
                          <a:solidFill>
                            <a:schemeClr val="lt1"/>
                          </a:solidFill>
                          <a:latin typeface="Calibri Light" panose="020F0302020204030204" pitchFamily="34" charset="0"/>
                          <a:ea typeface="+mn-ea"/>
                          <a:cs typeface="Calibri Light" panose="020F0302020204030204" pitchFamily="34" charset="0"/>
                        </a:rPr>
                        <a:t>Outcome</a:t>
                      </a:r>
                    </a:p>
                  </a:txBody>
                  <a:tcPr marL="121920" marR="121920" marT="60960" marB="60960">
                    <a:solidFill>
                      <a:srgbClr val="223E25"/>
                    </a:solidFill>
                  </a:tcPr>
                </a:tc>
                <a:extLst>
                  <a:ext uri="{0D108BD9-81ED-4DB2-BD59-A6C34878D82A}">
                    <a16:rowId xmlns:a16="http://schemas.microsoft.com/office/drawing/2014/main" val="1991541907"/>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277402268"/>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859489579"/>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690331399"/>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716375600"/>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14557811"/>
                  </a:ext>
                </a:extLst>
              </a:tr>
            </a:tbl>
          </a:graphicData>
        </a:graphic>
      </p:graphicFrame>
    </p:spTree>
    <p:extLst>
      <p:ext uri="{BB962C8B-B14F-4D97-AF65-F5344CB8AC3E}">
        <p14:creationId xmlns:p14="http://schemas.microsoft.com/office/powerpoint/2010/main" val="2534204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0A17C-8226-484A-A947-47D84C4109D1}"/>
              </a:ext>
            </a:extLst>
          </p:cNvPr>
          <p:cNvSpPr>
            <a:spLocks noGrp="1"/>
          </p:cNvSpPr>
          <p:nvPr>
            <p:ph type="title"/>
          </p:nvPr>
        </p:nvSpPr>
        <p:spPr>
          <a:prstGeom prst="rect">
            <a:avLst/>
          </a:prstGeom>
        </p:spPr>
        <p:txBody>
          <a:bodyPr/>
          <a:lstStyle/>
          <a:p>
            <a:r>
              <a:rPr lang="en-US" dirty="0"/>
              <a:t>Action</a:t>
            </a:r>
            <a:r>
              <a:rPr lang="en-US" baseline="0" dirty="0"/>
              <a:t> Plan 2</a:t>
            </a:r>
            <a:endParaRPr lang="en-US" dirty="0"/>
          </a:p>
        </p:txBody>
      </p:sp>
      <p:sp>
        <p:nvSpPr>
          <p:cNvPr id="3" name="Content Placeholder 2">
            <a:extLst>
              <a:ext uri="{FF2B5EF4-FFF2-40B4-BE49-F238E27FC236}">
                <a16:creationId xmlns:a16="http://schemas.microsoft.com/office/drawing/2014/main" id="{319DF40D-F523-4228-8596-F53EBAE532B4}"/>
              </a:ext>
            </a:extLst>
          </p:cNvPr>
          <p:cNvSpPr>
            <a:spLocks noGrp="1"/>
          </p:cNvSpPr>
          <p:nvPr>
            <p:ph idx="1"/>
          </p:nvPr>
        </p:nvSpPr>
        <p:spPr/>
        <p:txBody>
          <a:bodyPr/>
          <a:lstStyle/>
          <a:p>
            <a:pPr marL="0" indent="0">
              <a:lnSpc>
                <a:spcPct val="150000"/>
              </a:lnSpc>
              <a:buNone/>
            </a:pPr>
            <a:r>
              <a:rPr lang="en-US" dirty="0"/>
              <a:t>Objective 1</a:t>
            </a:r>
          </a:p>
        </p:txBody>
      </p:sp>
      <p:graphicFrame>
        <p:nvGraphicFramePr>
          <p:cNvPr id="6" name="Content Placeholder 3">
            <a:extLst>
              <a:ext uri="{FF2B5EF4-FFF2-40B4-BE49-F238E27FC236}">
                <a16:creationId xmlns:a16="http://schemas.microsoft.com/office/drawing/2014/main" id="{C05552A7-A920-4102-B1DF-55FF1B6A43DA}"/>
              </a:ext>
            </a:extLst>
          </p:cNvPr>
          <p:cNvGraphicFramePr>
            <a:graphicFrameLocks/>
          </p:cNvGraphicFramePr>
          <p:nvPr>
            <p:extLst>
              <p:ext uri="{D42A27DB-BD31-4B8C-83A1-F6EECF244321}">
                <p14:modId xmlns:p14="http://schemas.microsoft.com/office/powerpoint/2010/main" val="4259536522"/>
              </p:ext>
            </p:extLst>
          </p:nvPr>
        </p:nvGraphicFramePr>
        <p:xfrm>
          <a:off x="1097280" y="2787167"/>
          <a:ext cx="10058401" cy="2966718"/>
        </p:xfrm>
        <a:graphic>
          <a:graphicData uri="http://schemas.openxmlformats.org/drawingml/2006/table">
            <a:tbl>
              <a:tblPr firstRow="1" bandRow="1">
                <a:tableStyleId>{5C22544A-7EE6-4342-B048-85BDC9FD1C3A}</a:tableStyleId>
              </a:tblPr>
              <a:tblGrid>
                <a:gridCol w="5455753">
                  <a:extLst>
                    <a:ext uri="{9D8B030D-6E8A-4147-A177-3AD203B41FA5}">
                      <a16:colId xmlns:a16="http://schemas.microsoft.com/office/drawing/2014/main" val="2328653454"/>
                    </a:ext>
                  </a:extLst>
                </a:gridCol>
                <a:gridCol w="2301324">
                  <a:extLst>
                    <a:ext uri="{9D8B030D-6E8A-4147-A177-3AD203B41FA5}">
                      <a16:colId xmlns:a16="http://schemas.microsoft.com/office/drawing/2014/main" val="1005685084"/>
                    </a:ext>
                  </a:extLst>
                </a:gridCol>
                <a:gridCol w="2301324">
                  <a:extLst>
                    <a:ext uri="{9D8B030D-6E8A-4147-A177-3AD203B41FA5}">
                      <a16:colId xmlns:a16="http://schemas.microsoft.com/office/drawing/2014/main" val="1168670477"/>
                    </a:ext>
                  </a:extLst>
                </a:gridCol>
              </a:tblGrid>
              <a:tr h="494453">
                <a:tc>
                  <a:txBody>
                    <a:bodyPr/>
                    <a:lstStyle/>
                    <a:p>
                      <a:pPr marL="0" algn="ctr" defTabSz="914400" rtl="0" eaLnBrk="1" latinLnBrk="0" hangingPunct="1"/>
                      <a:r>
                        <a:rPr lang="en-US" sz="1600" b="1" kern="1200" dirty="0">
                          <a:solidFill>
                            <a:schemeClr val="lt1"/>
                          </a:solidFill>
                          <a:latin typeface="Calibri Light" panose="020F0302020204030204" pitchFamily="34" charset="0"/>
                          <a:ea typeface="+mn-ea"/>
                          <a:cs typeface="Calibri Light" panose="020F0302020204030204" pitchFamily="34" charset="0"/>
                        </a:rPr>
                        <a:t>Actions</a:t>
                      </a:r>
                    </a:p>
                  </a:txBody>
                  <a:tcPr marL="121920" marR="121920" marT="60960" marB="60960">
                    <a:solidFill>
                      <a:srgbClr val="223E25"/>
                    </a:solidFill>
                  </a:tcPr>
                </a:tc>
                <a:tc>
                  <a:txBody>
                    <a:bodyPr/>
                    <a:lstStyle/>
                    <a:p>
                      <a:pPr marL="0" algn="ctr" defTabSz="914400" rtl="0" eaLnBrk="1" latinLnBrk="0" hangingPunct="1"/>
                      <a:r>
                        <a:rPr lang="en-US" sz="1600" b="1" kern="1200" dirty="0">
                          <a:solidFill>
                            <a:schemeClr val="lt1"/>
                          </a:solidFill>
                          <a:latin typeface="Calibri Light" panose="020F0302020204030204" pitchFamily="34" charset="0"/>
                          <a:ea typeface="+mn-ea"/>
                          <a:cs typeface="Calibri Light" panose="020F0302020204030204" pitchFamily="34" charset="0"/>
                        </a:rPr>
                        <a:t>Timing</a:t>
                      </a:r>
                    </a:p>
                  </a:txBody>
                  <a:tcPr marL="121920" marR="121920" marT="60960" marB="60960">
                    <a:solidFill>
                      <a:srgbClr val="223E25"/>
                    </a:solidFill>
                  </a:tcPr>
                </a:tc>
                <a:tc>
                  <a:txBody>
                    <a:bodyPr/>
                    <a:lstStyle/>
                    <a:p>
                      <a:pPr marL="0" algn="ctr" defTabSz="914400" rtl="0" eaLnBrk="1" latinLnBrk="0" hangingPunct="1"/>
                      <a:r>
                        <a:rPr lang="en-US" sz="1600" b="1" kern="1200" dirty="0">
                          <a:solidFill>
                            <a:schemeClr val="lt1"/>
                          </a:solidFill>
                          <a:latin typeface="Calibri Light" panose="020F0302020204030204" pitchFamily="34" charset="0"/>
                          <a:ea typeface="+mn-ea"/>
                          <a:cs typeface="Calibri Light" panose="020F0302020204030204" pitchFamily="34" charset="0"/>
                        </a:rPr>
                        <a:t>Outcome</a:t>
                      </a:r>
                    </a:p>
                  </a:txBody>
                  <a:tcPr marL="121920" marR="121920" marT="60960" marB="60960">
                    <a:solidFill>
                      <a:srgbClr val="223E25"/>
                    </a:solidFill>
                  </a:tcPr>
                </a:tc>
                <a:extLst>
                  <a:ext uri="{0D108BD9-81ED-4DB2-BD59-A6C34878D82A}">
                    <a16:rowId xmlns:a16="http://schemas.microsoft.com/office/drawing/2014/main" val="1991541907"/>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277402268"/>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859489579"/>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690331399"/>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716375600"/>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14557811"/>
                  </a:ext>
                </a:extLst>
              </a:tr>
            </a:tbl>
          </a:graphicData>
        </a:graphic>
      </p:graphicFrame>
    </p:spTree>
    <p:extLst>
      <p:ext uri="{BB962C8B-B14F-4D97-AF65-F5344CB8AC3E}">
        <p14:creationId xmlns:p14="http://schemas.microsoft.com/office/powerpoint/2010/main" val="2771423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0A17C-8226-484A-A947-47D84C4109D1}"/>
              </a:ext>
            </a:extLst>
          </p:cNvPr>
          <p:cNvSpPr>
            <a:spLocks noGrp="1"/>
          </p:cNvSpPr>
          <p:nvPr>
            <p:ph type="title"/>
          </p:nvPr>
        </p:nvSpPr>
        <p:spPr>
          <a:prstGeom prst="rect">
            <a:avLst/>
          </a:prstGeom>
        </p:spPr>
        <p:txBody>
          <a:bodyPr/>
          <a:lstStyle/>
          <a:p>
            <a:r>
              <a:rPr lang="en-US" dirty="0"/>
              <a:t>Action</a:t>
            </a:r>
            <a:r>
              <a:rPr lang="en-US" baseline="0" dirty="0"/>
              <a:t> Plan 3</a:t>
            </a:r>
            <a:endParaRPr lang="en-US" dirty="0"/>
          </a:p>
        </p:txBody>
      </p:sp>
      <p:sp>
        <p:nvSpPr>
          <p:cNvPr id="3" name="Content Placeholder 2">
            <a:extLst>
              <a:ext uri="{FF2B5EF4-FFF2-40B4-BE49-F238E27FC236}">
                <a16:creationId xmlns:a16="http://schemas.microsoft.com/office/drawing/2014/main" id="{319DF40D-F523-4228-8596-F53EBAE532B4}"/>
              </a:ext>
            </a:extLst>
          </p:cNvPr>
          <p:cNvSpPr>
            <a:spLocks noGrp="1"/>
          </p:cNvSpPr>
          <p:nvPr>
            <p:ph idx="1"/>
          </p:nvPr>
        </p:nvSpPr>
        <p:spPr/>
        <p:txBody>
          <a:bodyPr/>
          <a:lstStyle/>
          <a:p>
            <a:pPr marL="0" indent="0">
              <a:lnSpc>
                <a:spcPct val="150000"/>
              </a:lnSpc>
              <a:buNone/>
            </a:pPr>
            <a:r>
              <a:rPr lang="en-US" dirty="0"/>
              <a:t>Objective 1</a:t>
            </a:r>
          </a:p>
        </p:txBody>
      </p:sp>
      <p:graphicFrame>
        <p:nvGraphicFramePr>
          <p:cNvPr id="6" name="Content Placeholder 3">
            <a:extLst>
              <a:ext uri="{FF2B5EF4-FFF2-40B4-BE49-F238E27FC236}">
                <a16:creationId xmlns:a16="http://schemas.microsoft.com/office/drawing/2014/main" id="{1BCF0F2F-A8C6-4779-85E2-4EB8FC00CD73}"/>
              </a:ext>
            </a:extLst>
          </p:cNvPr>
          <p:cNvGraphicFramePr>
            <a:graphicFrameLocks/>
          </p:cNvGraphicFramePr>
          <p:nvPr>
            <p:extLst>
              <p:ext uri="{D42A27DB-BD31-4B8C-83A1-F6EECF244321}">
                <p14:modId xmlns:p14="http://schemas.microsoft.com/office/powerpoint/2010/main" val="4259536522"/>
              </p:ext>
            </p:extLst>
          </p:nvPr>
        </p:nvGraphicFramePr>
        <p:xfrm>
          <a:off x="1097280" y="2787167"/>
          <a:ext cx="10058401" cy="2966718"/>
        </p:xfrm>
        <a:graphic>
          <a:graphicData uri="http://schemas.openxmlformats.org/drawingml/2006/table">
            <a:tbl>
              <a:tblPr firstRow="1" bandRow="1">
                <a:tableStyleId>{5C22544A-7EE6-4342-B048-85BDC9FD1C3A}</a:tableStyleId>
              </a:tblPr>
              <a:tblGrid>
                <a:gridCol w="5455753">
                  <a:extLst>
                    <a:ext uri="{9D8B030D-6E8A-4147-A177-3AD203B41FA5}">
                      <a16:colId xmlns:a16="http://schemas.microsoft.com/office/drawing/2014/main" val="2328653454"/>
                    </a:ext>
                  </a:extLst>
                </a:gridCol>
                <a:gridCol w="2301324">
                  <a:extLst>
                    <a:ext uri="{9D8B030D-6E8A-4147-A177-3AD203B41FA5}">
                      <a16:colId xmlns:a16="http://schemas.microsoft.com/office/drawing/2014/main" val="1005685084"/>
                    </a:ext>
                  </a:extLst>
                </a:gridCol>
                <a:gridCol w="2301324">
                  <a:extLst>
                    <a:ext uri="{9D8B030D-6E8A-4147-A177-3AD203B41FA5}">
                      <a16:colId xmlns:a16="http://schemas.microsoft.com/office/drawing/2014/main" val="1168670477"/>
                    </a:ext>
                  </a:extLst>
                </a:gridCol>
              </a:tblGrid>
              <a:tr h="494453">
                <a:tc>
                  <a:txBody>
                    <a:bodyPr/>
                    <a:lstStyle/>
                    <a:p>
                      <a:pPr marL="0" algn="ctr" defTabSz="914400" rtl="0" eaLnBrk="1" latinLnBrk="0" hangingPunct="1"/>
                      <a:r>
                        <a:rPr lang="en-US" sz="1600" b="1" kern="1200" dirty="0">
                          <a:solidFill>
                            <a:schemeClr val="lt1"/>
                          </a:solidFill>
                          <a:latin typeface="Calibri Light" panose="020F0302020204030204" pitchFamily="34" charset="0"/>
                          <a:ea typeface="+mn-ea"/>
                          <a:cs typeface="Calibri Light" panose="020F0302020204030204" pitchFamily="34" charset="0"/>
                        </a:rPr>
                        <a:t>Actions</a:t>
                      </a:r>
                    </a:p>
                  </a:txBody>
                  <a:tcPr marL="121920" marR="121920" marT="60960" marB="60960">
                    <a:solidFill>
                      <a:srgbClr val="223E25"/>
                    </a:solidFill>
                  </a:tcPr>
                </a:tc>
                <a:tc>
                  <a:txBody>
                    <a:bodyPr/>
                    <a:lstStyle/>
                    <a:p>
                      <a:pPr marL="0" algn="ctr" defTabSz="914400" rtl="0" eaLnBrk="1" latinLnBrk="0" hangingPunct="1"/>
                      <a:r>
                        <a:rPr lang="en-US" sz="1600" b="1" kern="1200" dirty="0">
                          <a:solidFill>
                            <a:schemeClr val="lt1"/>
                          </a:solidFill>
                          <a:latin typeface="Calibri Light" panose="020F0302020204030204" pitchFamily="34" charset="0"/>
                          <a:ea typeface="+mn-ea"/>
                          <a:cs typeface="Calibri Light" panose="020F0302020204030204" pitchFamily="34" charset="0"/>
                        </a:rPr>
                        <a:t>Timing</a:t>
                      </a:r>
                    </a:p>
                  </a:txBody>
                  <a:tcPr marL="121920" marR="121920" marT="60960" marB="60960">
                    <a:solidFill>
                      <a:srgbClr val="223E25"/>
                    </a:solidFill>
                  </a:tcPr>
                </a:tc>
                <a:tc>
                  <a:txBody>
                    <a:bodyPr/>
                    <a:lstStyle/>
                    <a:p>
                      <a:pPr marL="0" algn="ctr" defTabSz="914400" rtl="0" eaLnBrk="1" latinLnBrk="0" hangingPunct="1"/>
                      <a:r>
                        <a:rPr lang="en-US" sz="1600" b="1" kern="1200" dirty="0">
                          <a:solidFill>
                            <a:schemeClr val="lt1"/>
                          </a:solidFill>
                          <a:latin typeface="Calibri Light" panose="020F0302020204030204" pitchFamily="34" charset="0"/>
                          <a:ea typeface="+mn-ea"/>
                          <a:cs typeface="Calibri Light" panose="020F0302020204030204" pitchFamily="34" charset="0"/>
                        </a:rPr>
                        <a:t>Outcome</a:t>
                      </a:r>
                    </a:p>
                  </a:txBody>
                  <a:tcPr marL="121920" marR="121920" marT="60960" marB="60960">
                    <a:solidFill>
                      <a:srgbClr val="223E25"/>
                    </a:solidFill>
                  </a:tcPr>
                </a:tc>
                <a:extLst>
                  <a:ext uri="{0D108BD9-81ED-4DB2-BD59-A6C34878D82A}">
                    <a16:rowId xmlns:a16="http://schemas.microsoft.com/office/drawing/2014/main" val="1991541907"/>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277402268"/>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859489579"/>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690331399"/>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716375600"/>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14557811"/>
                  </a:ext>
                </a:extLst>
              </a:tr>
            </a:tbl>
          </a:graphicData>
        </a:graphic>
      </p:graphicFrame>
    </p:spTree>
    <p:extLst>
      <p:ext uri="{BB962C8B-B14F-4D97-AF65-F5344CB8AC3E}">
        <p14:creationId xmlns:p14="http://schemas.microsoft.com/office/powerpoint/2010/main" val="2458015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0A17C-8226-484A-A947-47D84C4109D1}"/>
              </a:ext>
            </a:extLst>
          </p:cNvPr>
          <p:cNvSpPr>
            <a:spLocks noGrp="1"/>
          </p:cNvSpPr>
          <p:nvPr>
            <p:ph type="title"/>
          </p:nvPr>
        </p:nvSpPr>
        <p:spPr>
          <a:prstGeom prst="rect">
            <a:avLst/>
          </a:prstGeom>
        </p:spPr>
        <p:txBody>
          <a:bodyPr/>
          <a:lstStyle/>
          <a:p>
            <a:r>
              <a:rPr lang="en-US" dirty="0"/>
              <a:t>Action</a:t>
            </a:r>
            <a:r>
              <a:rPr lang="en-US" baseline="0" dirty="0"/>
              <a:t> Plan 4</a:t>
            </a:r>
            <a:endParaRPr lang="en-US" dirty="0"/>
          </a:p>
        </p:txBody>
      </p:sp>
      <p:sp>
        <p:nvSpPr>
          <p:cNvPr id="3" name="Content Placeholder 2">
            <a:extLst>
              <a:ext uri="{FF2B5EF4-FFF2-40B4-BE49-F238E27FC236}">
                <a16:creationId xmlns:a16="http://schemas.microsoft.com/office/drawing/2014/main" id="{319DF40D-F523-4228-8596-F53EBAE532B4}"/>
              </a:ext>
            </a:extLst>
          </p:cNvPr>
          <p:cNvSpPr>
            <a:spLocks noGrp="1"/>
          </p:cNvSpPr>
          <p:nvPr>
            <p:ph idx="1"/>
          </p:nvPr>
        </p:nvSpPr>
        <p:spPr/>
        <p:txBody>
          <a:bodyPr/>
          <a:lstStyle/>
          <a:p>
            <a:pPr marL="0" indent="0">
              <a:lnSpc>
                <a:spcPct val="150000"/>
              </a:lnSpc>
              <a:buNone/>
            </a:pPr>
            <a:r>
              <a:rPr lang="en-US" dirty="0"/>
              <a:t>Objective 1</a:t>
            </a:r>
          </a:p>
        </p:txBody>
      </p:sp>
      <p:graphicFrame>
        <p:nvGraphicFramePr>
          <p:cNvPr id="6" name="Content Placeholder 3">
            <a:extLst>
              <a:ext uri="{FF2B5EF4-FFF2-40B4-BE49-F238E27FC236}">
                <a16:creationId xmlns:a16="http://schemas.microsoft.com/office/drawing/2014/main" id="{8576AC5F-0A58-4C3B-9E30-30A82207709E}"/>
              </a:ext>
            </a:extLst>
          </p:cNvPr>
          <p:cNvGraphicFramePr>
            <a:graphicFrameLocks/>
          </p:cNvGraphicFramePr>
          <p:nvPr>
            <p:extLst>
              <p:ext uri="{D42A27DB-BD31-4B8C-83A1-F6EECF244321}">
                <p14:modId xmlns:p14="http://schemas.microsoft.com/office/powerpoint/2010/main" val="4259536522"/>
              </p:ext>
            </p:extLst>
          </p:nvPr>
        </p:nvGraphicFramePr>
        <p:xfrm>
          <a:off x="1097280" y="2787167"/>
          <a:ext cx="10058401" cy="2966718"/>
        </p:xfrm>
        <a:graphic>
          <a:graphicData uri="http://schemas.openxmlformats.org/drawingml/2006/table">
            <a:tbl>
              <a:tblPr firstRow="1" bandRow="1">
                <a:tableStyleId>{5C22544A-7EE6-4342-B048-85BDC9FD1C3A}</a:tableStyleId>
              </a:tblPr>
              <a:tblGrid>
                <a:gridCol w="5455753">
                  <a:extLst>
                    <a:ext uri="{9D8B030D-6E8A-4147-A177-3AD203B41FA5}">
                      <a16:colId xmlns:a16="http://schemas.microsoft.com/office/drawing/2014/main" val="2328653454"/>
                    </a:ext>
                  </a:extLst>
                </a:gridCol>
                <a:gridCol w="2301324">
                  <a:extLst>
                    <a:ext uri="{9D8B030D-6E8A-4147-A177-3AD203B41FA5}">
                      <a16:colId xmlns:a16="http://schemas.microsoft.com/office/drawing/2014/main" val="1005685084"/>
                    </a:ext>
                  </a:extLst>
                </a:gridCol>
                <a:gridCol w="2301324">
                  <a:extLst>
                    <a:ext uri="{9D8B030D-6E8A-4147-A177-3AD203B41FA5}">
                      <a16:colId xmlns:a16="http://schemas.microsoft.com/office/drawing/2014/main" val="1168670477"/>
                    </a:ext>
                  </a:extLst>
                </a:gridCol>
              </a:tblGrid>
              <a:tr h="494453">
                <a:tc>
                  <a:txBody>
                    <a:bodyPr/>
                    <a:lstStyle/>
                    <a:p>
                      <a:pPr marL="0" algn="ctr" defTabSz="914400" rtl="0" eaLnBrk="1" latinLnBrk="0" hangingPunct="1"/>
                      <a:r>
                        <a:rPr lang="en-US" sz="1600" b="1" kern="1200" dirty="0">
                          <a:solidFill>
                            <a:schemeClr val="lt1"/>
                          </a:solidFill>
                          <a:latin typeface="Calibri Light" panose="020F0302020204030204" pitchFamily="34" charset="0"/>
                          <a:ea typeface="+mn-ea"/>
                          <a:cs typeface="Calibri Light" panose="020F0302020204030204" pitchFamily="34" charset="0"/>
                        </a:rPr>
                        <a:t>Actions</a:t>
                      </a:r>
                    </a:p>
                  </a:txBody>
                  <a:tcPr marL="121920" marR="121920" marT="60960" marB="60960">
                    <a:solidFill>
                      <a:srgbClr val="223E25"/>
                    </a:solidFill>
                  </a:tcPr>
                </a:tc>
                <a:tc>
                  <a:txBody>
                    <a:bodyPr/>
                    <a:lstStyle/>
                    <a:p>
                      <a:pPr marL="0" algn="ctr" defTabSz="914400" rtl="0" eaLnBrk="1" latinLnBrk="0" hangingPunct="1"/>
                      <a:r>
                        <a:rPr lang="en-US" sz="1600" b="1" kern="1200" dirty="0">
                          <a:solidFill>
                            <a:schemeClr val="lt1"/>
                          </a:solidFill>
                          <a:latin typeface="Calibri Light" panose="020F0302020204030204" pitchFamily="34" charset="0"/>
                          <a:ea typeface="+mn-ea"/>
                          <a:cs typeface="Calibri Light" panose="020F0302020204030204" pitchFamily="34" charset="0"/>
                        </a:rPr>
                        <a:t>Timing</a:t>
                      </a:r>
                    </a:p>
                  </a:txBody>
                  <a:tcPr marL="121920" marR="121920" marT="60960" marB="60960">
                    <a:solidFill>
                      <a:srgbClr val="223E25"/>
                    </a:solidFill>
                  </a:tcPr>
                </a:tc>
                <a:tc>
                  <a:txBody>
                    <a:bodyPr/>
                    <a:lstStyle/>
                    <a:p>
                      <a:pPr marL="0" algn="ctr" defTabSz="914400" rtl="0" eaLnBrk="1" latinLnBrk="0" hangingPunct="1"/>
                      <a:r>
                        <a:rPr lang="en-US" sz="1600" b="1" kern="1200" dirty="0">
                          <a:solidFill>
                            <a:schemeClr val="lt1"/>
                          </a:solidFill>
                          <a:latin typeface="Calibri Light" panose="020F0302020204030204" pitchFamily="34" charset="0"/>
                          <a:ea typeface="+mn-ea"/>
                          <a:cs typeface="Calibri Light" panose="020F0302020204030204" pitchFamily="34" charset="0"/>
                        </a:rPr>
                        <a:t>Outcome</a:t>
                      </a:r>
                    </a:p>
                  </a:txBody>
                  <a:tcPr marL="121920" marR="121920" marT="60960" marB="60960">
                    <a:solidFill>
                      <a:srgbClr val="223E25"/>
                    </a:solidFill>
                  </a:tcPr>
                </a:tc>
                <a:extLst>
                  <a:ext uri="{0D108BD9-81ED-4DB2-BD59-A6C34878D82A}">
                    <a16:rowId xmlns:a16="http://schemas.microsoft.com/office/drawing/2014/main" val="1991541907"/>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277402268"/>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859489579"/>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690331399"/>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716375600"/>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14557811"/>
                  </a:ext>
                </a:extLst>
              </a:tr>
            </a:tbl>
          </a:graphicData>
        </a:graphic>
      </p:graphicFrame>
    </p:spTree>
    <p:extLst>
      <p:ext uri="{BB962C8B-B14F-4D97-AF65-F5344CB8AC3E}">
        <p14:creationId xmlns:p14="http://schemas.microsoft.com/office/powerpoint/2010/main" val="2352563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0A17C-8226-484A-A947-47D84C4109D1}"/>
              </a:ext>
            </a:extLst>
          </p:cNvPr>
          <p:cNvSpPr>
            <a:spLocks noGrp="1"/>
          </p:cNvSpPr>
          <p:nvPr>
            <p:ph type="title"/>
          </p:nvPr>
        </p:nvSpPr>
        <p:spPr>
          <a:prstGeom prst="rect">
            <a:avLst/>
          </a:prstGeom>
        </p:spPr>
        <p:txBody>
          <a:bodyPr/>
          <a:lstStyle/>
          <a:p>
            <a:r>
              <a:rPr lang="en-US" dirty="0"/>
              <a:t>Action</a:t>
            </a:r>
            <a:r>
              <a:rPr lang="en-US" baseline="0" dirty="0"/>
              <a:t> Plan 5</a:t>
            </a:r>
            <a:endParaRPr lang="en-US" dirty="0"/>
          </a:p>
        </p:txBody>
      </p:sp>
      <p:sp>
        <p:nvSpPr>
          <p:cNvPr id="3" name="Content Placeholder 2">
            <a:extLst>
              <a:ext uri="{FF2B5EF4-FFF2-40B4-BE49-F238E27FC236}">
                <a16:creationId xmlns:a16="http://schemas.microsoft.com/office/drawing/2014/main" id="{319DF40D-F523-4228-8596-F53EBAE532B4}"/>
              </a:ext>
            </a:extLst>
          </p:cNvPr>
          <p:cNvSpPr>
            <a:spLocks noGrp="1"/>
          </p:cNvSpPr>
          <p:nvPr>
            <p:ph idx="1"/>
          </p:nvPr>
        </p:nvSpPr>
        <p:spPr/>
        <p:txBody>
          <a:bodyPr/>
          <a:lstStyle/>
          <a:p>
            <a:pPr marL="0" indent="0">
              <a:lnSpc>
                <a:spcPct val="150000"/>
              </a:lnSpc>
              <a:buNone/>
            </a:pPr>
            <a:r>
              <a:rPr lang="en-US" dirty="0"/>
              <a:t>Objective 1</a:t>
            </a:r>
          </a:p>
        </p:txBody>
      </p:sp>
      <p:graphicFrame>
        <p:nvGraphicFramePr>
          <p:cNvPr id="6" name="Content Placeholder 3">
            <a:extLst>
              <a:ext uri="{FF2B5EF4-FFF2-40B4-BE49-F238E27FC236}">
                <a16:creationId xmlns:a16="http://schemas.microsoft.com/office/drawing/2014/main" id="{507D355C-871A-42B0-9459-DDBB0E1A0A14}"/>
              </a:ext>
            </a:extLst>
          </p:cNvPr>
          <p:cNvGraphicFramePr>
            <a:graphicFrameLocks/>
          </p:cNvGraphicFramePr>
          <p:nvPr>
            <p:extLst>
              <p:ext uri="{D42A27DB-BD31-4B8C-83A1-F6EECF244321}">
                <p14:modId xmlns:p14="http://schemas.microsoft.com/office/powerpoint/2010/main" val="4259536522"/>
              </p:ext>
            </p:extLst>
          </p:nvPr>
        </p:nvGraphicFramePr>
        <p:xfrm>
          <a:off x="1097280" y="2787167"/>
          <a:ext cx="10058401" cy="2966718"/>
        </p:xfrm>
        <a:graphic>
          <a:graphicData uri="http://schemas.openxmlformats.org/drawingml/2006/table">
            <a:tbl>
              <a:tblPr firstRow="1" bandRow="1">
                <a:tableStyleId>{5C22544A-7EE6-4342-B048-85BDC9FD1C3A}</a:tableStyleId>
              </a:tblPr>
              <a:tblGrid>
                <a:gridCol w="5455753">
                  <a:extLst>
                    <a:ext uri="{9D8B030D-6E8A-4147-A177-3AD203B41FA5}">
                      <a16:colId xmlns:a16="http://schemas.microsoft.com/office/drawing/2014/main" val="2328653454"/>
                    </a:ext>
                  </a:extLst>
                </a:gridCol>
                <a:gridCol w="2301324">
                  <a:extLst>
                    <a:ext uri="{9D8B030D-6E8A-4147-A177-3AD203B41FA5}">
                      <a16:colId xmlns:a16="http://schemas.microsoft.com/office/drawing/2014/main" val="1005685084"/>
                    </a:ext>
                  </a:extLst>
                </a:gridCol>
                <a:gridCol w="2301324">
                  <a:extLst>
                    <a:ext uri="{9D8B030D-6E8A-4147-A177-3AD203B41FA5}">
                      <a16:colId xmlns:a16="http://schemas.microsoft.com/office/drawing/2014/main" val="1168670477"/>
                    </a:ext>
                  </a:extLst>
                </a:gridCol>
              </a:tblGrid>
              <a:tr h="494453">
                <a:tc>
                  <a:txBody>
                    <a:bodyPr/>
                    <a:lstStyle/>
                    <a:p>
                      <a:pPr marL="0" algn="ctr" defTabSz="914400" rtl="0" eaLnBrk="1" latinLnBrk="0" hangingPunct="1"/>
                      <a:r>
                        <a:rPr lang="en-US" sz="1600" b="1" kern="1200" dirty="0">
                          <a:solidFill>
                            <a:schemeClr val="lt1"/>
                          </a:solidFill>
                          <a:latin typeface="Calibri Light" panose="020F0302020204030204" pitchFamily="34" charset="0"/>
                          <a:ea typeface="+mn-ea"/>
                          <a:cs typeface="Calibri Light" panose="020F0302020204030204" pitchFamily="34" charset="0"/>
                        </a:rPr>
                        <a:t>Actions</a:t>
                      </a:r>
                    </a:p>
                  </a:txBody>
                  <a:tcPr marL="121920" marR="121920" marT="60960" marB="60960">
                    <a:solidFill>
                      <a:srgbClr val="223E25"/>
                    </a:solidFill>
                  </a:tcPr>
                </a:tc>
                <a:tc>
                  <a:txBody>
                    <a:bodyPr/>
                    <a:lstStyle/>
                    <a:p>
                      <a:pPr marL="0" algn="ctr" defTabSz="914400" rtl="0" eaLnBrk="1" latinLnBrk="0" hangingPunct="1"/>
                      <a:r>
                        <a:rPr lang="en-US" sz="1600" b="1" kern="1200" dirty="0">
                          <a:solidFill>
                            <a:schemeClr val="lt1"/>
                          </a:solidFill>
                          <a:latin typeface="Calibri Light" panose="020F0302020204030204" pitchFamily="34" charset="0"/>
                          <a:ea typeface="+mn-ea"/>
                          <a:cs typeface="Calibri Light" panose="020F0302020204030204" pitchFamily="34" charset="0"/>
                        </a:rPr>
                        <a:t>Timing</a:t>
                      </a:r>
                    </a:p>
                  </a:txBody>
                  <a:tcPr marL="121920" marR="121920" marT="60960" marB="60960">
                    <a:solidFill>
                      <a:srgbClr val="223E25"/>
                    </a:solidFill>
                  </a:tcPr>
                </a:tc>
                <a:tc>
                  <a:txBody>
                    <a:bodyPr/>
                    <a:lstStyle/>
                    <a:p>
                      <a:pPr marL="0" algn="ctr" defTabSz="914400" rtl="0" eaLnBrk="1" latinLnBrk="0" hangingPunct="1"/>
                      <a:r>
                        <a:rPr lang="en-US" sz="1600" b="1" kern="1200" dirty="0">
                          <a:solidFill>
                            <a:schemeClr val="lt1"/>
                          </a:solidFill>
                          <a:latin typeface="Calibri Light" panose="020F0302020204030204" pitchFamily="34" charset="0"/>
                          <a:ea typeface="+mn-ea"/>
                          <a:cs typeface="Calibri Light" panose="020F0302020204030204" pitchFamily="34" charset="0"/>
                        </a:rPr>
                        <a:t>Outcome</a:t>
                      </a:r>
                    </a:p>
                  </a:txBody>
                  <a:tcPr marL="121920" marR="121920" marT="60960" marB="60960">
                    <a:solidFill>
                      <a:srgbClr val="223E25"/>
                    </a:solidFill>
                  </a:tcPr>
                </a:tc>
                <a:extLst>
                  <a:ext uri="{0D108BD9-81ED-4DB2-BD59-A6C34878D82A}">
                    <a16:rowId xmlns:a16="http://schemas.microsoft.com/office/drawing/2014/main" val="1991541907"/>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277402268"/>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859489579"/>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690331399"/>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716375600"/>
                  </a:ext>
                </a:extLst>
              </a:tr>
              <a:tr h="494453">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14557811"/>
                  </a:ext>
                </a:extLst>
              </a:tr>
            </a:tbl>
          </a:graphicData>
        </a:graphic>
      </p:graphicFrame>
    </p:spTree>
    <p:extLst>
      <p:ext uri="{BB962C8B-B14F-4D97-AF65-F5344CB8AC3E}">
        <p14:creationId xmlns:p14="http://schemas.microsoft.com/office/powerpoint/2010/main" val="1873214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8208B-1C09-4103-8604-B05A168415B1}"/>
              </a:ext>
            </a:extLst>
          </p:cNvPr>
          <p:cNvSpPr>
            <a:spLocks noGrp="1"/>
          </p:cNvSpPr>
          <p:nvPr>
            <p:ph type="title"/>
          </p:nvPr>
        </p:nvSpPr>
        <p:spPr/>
        <p:txBody>
          <a:bodyPr anchor="b">
            <a:normAutofit/>
          </a:bodyPr>
          <a:lstStyle/>
          <a:p>
            <a:pPr algn="ctr"/>
            <a:r>
              <a:rPr lang="en-US" dirty="0"/>
              <a:t>Thank you!</a:t>
            </a:r>
          </a:p>
        </p:txBody>
      </p:sp>
      <p:sp>
        <p:nvSpPr>
          <p:cNvPr id="12" name="Subtitle 2">
            <a:extLst>
              <a:ext uri="{FF2B5EF4-FFF2-40B4-BE49-F238E27FC236}">
                <a16:creationId xmlns:a16="http://schemas.microsoft.com/office/drawing/2014/main" id="{9BA6E462-BBB5-4F87-B63E-4938BA6A7CAC}"/>
              </a:ext>
            </a:extLst>
          </p:cNvPr>
          <p:cNvSpPr>
            <a:spLocks noGrp="1"/>
          </p:cNvSpPr>
          <p:nvPr>
            <p:ph type="body" idx="1"/>
          </p:nvPr>
        </p:nvSpPr>
        <p:spPr/>
        <p:txBody>
          <a:bodyPr>
            <a:normAutofit fontScale="92500" lnSpcReduction="10000"/>
          </a:bodyPr>
          <a:lstStyle/>
          <a:p>
            <a:r>
              <a:rPr lang="en-US" b="1" dirty="0"/>
              <a:t>Contact name</a:t>
            </a:r>
            <a:br>
              <a:rPr lang="en-US" b="1" dirty="0"/>
            </a:br>
            <a:r>
              <a:rPr lang="en-US" dirty="0"/>
              <a:t>Phone</a:t>
            </a:r>
            <a:br>
              <a:rPr lang="en-US" dirty="0"/>
            </a:br>
            <a:r>
              <a:rPr lang="en-US" dirty="0"/>
              <a:t>email</a:t>
            </a:r>
          </a:p>
        </p:txBody>
      </p:sp>
    </p:spTree>
    <p:extLst>
      <p:ext uri="{BB962C8B-B14F-4D97-AF65-F5344CB8AC3E}">
        <p14:creationId xmlns:p14="http://schemas.microsoft.com/office/powerpoint/2010/main" val="1716374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27E027-C9AD-4A54-9508-2A30E555C019}"/>
              </a:ext>
            </a:extLst>
          </p:cNvPr>
          <p:cNvSpPr>
            <a:spLocks noGrp="1"/>
          </p:cNvSpPr>
          <p:nvPr>
            <p:ph type="title"/>
          </p:nvPr>
        </p:nvSpPr>
        <p:spPr>
          <a:prstGeom prst="rect">
            <a:avLst/>
          </a:prstGeom>
        </p:spPr>
        <p:txBody>
          <a:bodyPr/>
          <a:lstStyle/>
          <a:p>
            <a:r>
              <a:rPr lang="en-US" dirty="0"/>
              <a:t>Account Goals</a:t>
            </a:r>
          </a:p>
        </p:txBody>
      </p:sp>
      <p:sp>
        <p:nvSpPr>
          <p:cNvPr id="4" name="Content Placeholder 3">
            <a:extLst>
              <a:ext uri="{FF2B5EF4-FFF2-40B4-BE49-F238E27FC236}">
                <a16:creationId xmlns:a16="http://schemas.microsoft.com/office/drawing/2014/main" id="{80BAD419-6B24-4E85-803F-DBEF08CC2D4D}"/>
              </a:ext>
            </a:extLst>
          </p:cNvPr>
          <p:cNvSpPr>
            <a:spLocks noGrp="1"/>
          </p:cNvSpPr>
          <p:nvPr>
            <p:ph idx="1"/>
          </p:nvPr>
        </p:nvSpPr>
        <p:spPr>
          <a:prstGeom prst="rect">
            <a:avLst/>
          </a:prstGeom>
        </p:spPr>
        <p:txBody>
          <a:bodyPr/>
          <a:lstStyle/>
          <a:p>
            <a:pPr>
              <a:spcBef>
                <a:spcPts val="1600"/>
              </a:spcBef>
            </a:pPr>
            <a:r>
              <a:rPr lang="en-US" dirty="0"/>
              <a:t>Revenue &amp; EBIT –$</a:t>
            </a:r>
          </a:p>
          <a:p>
            <a:pPr>
              <a:spcBef>
                <a:spcPts val="1600"/>
              </a:spcBef>
            </a:pPr>
            <a:r>
              <a:rPr lang="en-US" dirty="0"/>
              <a:t>Service Lines</a:t>
            </a:r>
          </a:p>
          <a:p>
            <a:pPr>
              <a:spcBef>
                <a:spcPts val="1600"/>
              </a:spcBef>
            </a:pPr>
            <a:r>
              <a:rPr lang="en-US" dirty="0"/>
              <a:t>Strategic initiatives</a:t>
            </a:r>
          </a:p>
          <a:p>
            <a:pPr>
              <a:spcBef>
                <a:spcPts val="1600"/>
              </a:spcBef>
            </a:pPr>
            <a:r>
              <a:rPr lang="en-US" dirty="0"/>
              <a:t>Relationship</a:t>
            </a:r>
          </a:p>
        </p:txBody>
      </p:sp>
    </p:spTree>
    <p:extLst>
      <p:ext uri="{BB962C8B-B14F-4D97-AF65-F5344CB8AC3E}">
        <p14:creationId xmlns:p14="http://schemas.microsoft.com/office/powerpoint/2010/main" val="409394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40C8-8773-4057-8ED1-F0470A8459FE}"/>
              </a:ext>
            </a:extLst>
          </p:cNvPr>
          <p:cNvSpPr>
            <a:spLocks noGrp="1"/>
          </p:cNvSpPr>
          <p:nvPr>
            <p:ph type="title"/>
          </p:nvPr>
        </p:nvSpPr>
        <p:spPr>
          <a:prstGeom prst="rect">
            <a:avLst/>
          </a:prstGeom>
        </p:spPr>
        <p:txBody>
          <a:bodyPr/>
          <a:lstStyle/>
          <a:p>
            <a:r>
              <a:rPr lang="en-US" dirty="0"/>
              <a:t>Prospect Profile</a:t>
            </a:r>
          </a:p>
        </p:txBody>
      </p:sp>
      <p:sp>
        <p:nvSpPr>
          <p:cNvPr id="3" name="Content Placeholder 2">
            <a:extLst>
              <a:ext uri="{FF2B5EF4-FFF2-40B4-BE49-F238E27FC236}">
                <a16:creationId xmlns:a16="http://schemas.microsoft.com/office/drawing/2014/main" id="{0D434F67-0056-4A02-8F1F-A56C54F7C2EA}"/>
              </a:ext>
            </a:extLst>
          </p:cNvPr>
          <p:cNvSpPr>
            <a:spLocks noGrp="1"/>
          </p:cNvSpPr>
          <p:nvPr>
            <p:ph idx="1"/>
          </p:nvPr>
        </p:nvSpPr>
        <p:spPr/>
        <p:txBody>
          <a:bodyPr/>
          <a:lstStyle/>
          <a:p>
            <a:pPr>
              <a:spcBef>
                <a:spcPts val="1600"/>
              </a:spcBef>
            </a:pPr>
            <a:r>
              <a:rPr lang="en-US" dirty="0"/>
              <a:t>Industry</a:t>
            </a:r>
          </a:p>
          <a:p>
            <a:pPr>
              <a:spcBef>
                <a:spcPts val="1600"/>
              </a:spcBef>
            </a:pPr>
            <a:r>
              <a:rPr lang="en-US" dirty="0"/>
              <a:t>Overview</a:t>
            </a:r>
          </a:p>
          <a:p>
            <a:pPr>
              <a:spcBef>
                <a:spcPts val="1600"/>
              </a:spcBef>
            </a:pPr>
            <a:r>
              <a:rPr lang="en-US" dirty="0"/>
              <a:t># of Customers</a:t>
            </a:r>
          </a:p>
          <a:p>
            <a:pPr>
              <a:lnSpc>
                <a:spcPct val="150000"/>
              </a:lnSpc>
            </a:pPr>
            <a:endParaRPr lang="en-US" dirty="0"/>
          </a:p>
        </p:txBody>
      </p:sp>
    </p:spTree>
    <p:extLst>
      <p:ext uri="{BB962C8B-B14F-4D97-AF65-F5344CB8AC3E}">
        <p14:creationId xmlns:p14="http://schemas.microsoft.com/office/powerpoint/2010/main" val="1155611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40C8-8773-4057-8ED1-F0470A8459FE}"/>
              </a:ext>
            </a:extLst>
          </p:cNvPr>
          <p:cNvSpPr>
            <a:spLocks noGrp="1"/>
          </p:cNvSpPr>
          <p:nvPr>
            <p:ph type="title"/>
          </p:nvPr>
        </p:nvSpPr>
        <p:spPr>
          <a:prstGeom prst="rect">
            <a:avLst/>
          </a:prstGeom>
        </p:spPr>
        <p:txBody>
          <a:bodyPr/>
          <a:lstStyle/>
          <a:p>
            <a:r>
              <a:rPr lang="en-US" dirty="0"/>
              <a:t>Prospect Profile (con’t)</a:t>
            </a:r>
          </a:p>
        </p:txBody>
      </p:sp>
      <p:sp>
        <p:nvSpPr>
          <p:cNvPr id="3" name="Content Placeholder 2">
            <a:extLst>
              <a:ext uri="{FF2B5EF4-FFF2-40B4-BE49-F238E27FC236}">
                <a16:creationId xmlns:a16="http://schemas.microsoft.com/office/drawing/2014/main" id="{0D434F67-0056-4A02-8F1F-A56C54F7C2EA}"/>
              </a:ext>
            </a:extLst>
          </p:cNvPr>
          <p:cNvSpPr>
            <a:spLocks noGrp="1"/>
          </p:cNvSpPr>
          <p:nvPr>
            <p:ph idx="1"/>
          </p:nvPr>
        </p:nvSpPr>
        <p:spPr/>
        <p:txBody>
          <a:bodyPr/>
          <a:lstStyle/>
          <a:p>
            <a:pPr marL="0" indent="0">
              <a:spcBef>
                <a:spcPts val="800"/>
              </a:spcBef>
              <a:buNone/>
            </a:pPr>
            <a:r>
              <a:rPr lang="en-US" sz="1900" dirty="0">
                <a:solidFill>
                  <a:schemeClr val="tx1">
                    <a:lumMod val="75000"/>
                    <a:lumOff val="25000"/>
                  </a:schemeClr>
                </a:solidFill>
                <a:latin typeface="+mn-lt"/>
                <a:ea typeface="+mn-ea"/>
                <a:cs typeface="+mn-cs"/>
              </a:rPr>
              <a:t>Political</a:t>
            </a:r>
          </a:p>
          <a:p>
            <a:pPr marL="0" indent="0">
              <a:spcBef>
                <a:spcPts val="800"/>
              </a:spcBef>
              <a:buNone/>
            </a:pPr>
            <a:r>
              <a:rPr lang="en-US" sz="1900" dirty="0">
                <a:solidFill>
                  <a:schemeClr val="tx1">
                    <a:lumMod val="75000"/>
                    <a:lumOff val="25000"/>
                  </a:schemeClr>
                </a:solidFill>
                <a:latin typeface="+mn-lt"/>
                <a:ea typeface="+mn-ea"/>
                <a:cs typeface="+mn-cs"/>
              </a:rPr>
              <a:t>Financials</a:t>
            </a:r>
          </a:p>
          <a:p>
            <a:pPr marL="0" indent="0">
              <a:lnSpc>
                <a:spcPct val="150000"/>
              </a:lnSpc>
              <a:buNone/>
            </a:pPr>
            <a:endParaRPr lang="en-US" dirty="0"/>
          </a:p>
        </p:txBody>
      </p:sp>
      <p:graphicFrame>
        <p:nvGraphicFramePr>
          <p:cNvPr id="5" name="Content Placeholder 3">
            <a:extLst>
              <a:ext uri="{FF2B5EF4-FFF2-40B4-BE49-F238E27FC236}">
                <a16:creationId xmlns:a16="http://schemas.microsoft.com/office/drawing/2014/main" id="{3B17A2E8-327A-4AAC-B79E-099570B3B79B}"/>
              </a:ext>
            </a:extLst>
          </p:cNvPr>
          <p:cNvGraphicFramePr>
            <a:graphicFrameLocks/>
          </p:cNvGraphicFramePr>
          <p:nvPr>
            <p:extLst>
              <p:ext uri="{D42A27DB-BD31-4B8C-83A1-F6EECF244321}">
                <p14:modId xmlns:p14="http://schemas.microsoft.com/office/powerpoint/2010/main" val="2917684961"/>
              </p:ext>
            </p:extLst>
          </p:nvPr>
        </p:nvGraphicFramePr>
        <p:xfrm>
          <a:off x="1097280" y="3114040"/>
          <a:ext cx="10058399" cy="2472265"/>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2328653454"/>
                    </a:ext>
                  </a:extLst>
                </a:gridCol>
                <a:gridCol w="2910840">
                  <a:extLst>
                    <a:ext uri="{9D8B030D-6E8A-4147-A177-3AD203B41FA5}">
                      <a16:colId xmlns:a16="http://schemas.microsoft.com/office/drawing/2014/main" val="1005685084"/>
                    </a:ext>
                  </a:extLst>
                </a:gridCol>
                <a:gridCol w="3794759">
                  <a:extLst>
                    <a:ext uri="{9D8B030D-6E8A-4147-A177-3AD203B41FA5}">
                      <a16:colId xmlns:a16="http://schemas.microsoft.com/office/drawing/2014/main" val="1168670477"/>
                    </a:ext>
                  </a:extLst>
                </a:gridCol>
              </a:tblGrid>
              <a:tr h="494453">
                <a:tc>
                  <a:txBody>
                    <a:bodyPr/>
                    <a:lstStyle/>
                    <a:p>
                      <a:pPr algn="ctr"/>
                      <a:r>
                        <a:rPr lang="en-US" sz="1600" dirty="0">
                          <a:latin typeface="Calibri Light" panose="020F0302020204030204" pitchFamily="34" charset="0"/>
                          <a:cs typeface="Calibri Light" panose="020F0302020204030204" pitchFamily="34" charset="0"/>
                        </a:rPr>
                        <a:t>Financial ($ USD)</a:t>
                      </a:r>
                    </a:p>
                  </a:txBody>
                  <a:tcPr marL="121920" marR="121920" marT="60960" marB="60960">
                    <a:solidFill>
                      <a:srgbClr val="223E25"/>
                    </a:solidFill>
                  </a:tcPr>
                </a:tc>
                <a:tc>
                  <a:txBody>
                    <a:bodyPr/>
                    <a:lstStyle/>
                    <a:p>
                      <a:pPr algn="ctr"/>
                      <a:r>
                        <a:rPr lang="en-US" sz="1600" dirty="0">
                          <a:latin typeface="Calibri Light" panose="020F0302020204030204" pitchFamily="34" charset="0"/>
                          <a:cs typeface="Calibri Light" panose="020F0302020204030204" pitchFamily="34" charset="0"/>
                        </a:rPr>
                        <a:t>2018-2019 budget</a:t>
                      </a:r>
                    </a:p>
                  </a:txBody>
                  <a:tcPr marL="121920" marR="121920" marT="60960" marB="60960">
                    <a:solidFill>
                      <a:srgbClr val="223E25"/>
                    </a:solidFill>
                  </a:tcPr>
                </a:tc>
                <a:tc>
                  <a:txBody>
                    <a:bodyPr/>
                    <a:lstStyle/>
                    <a:p>
                      <a:pPr algn="ctr"/>
                      <a:r>
                        <a:rPr lang="en-US" sz="1600" dirty="0">
                          <a:latin typeface="Calibri Light" panose="020F0302020204030204" pitchFamily="34" charset="0"/>
                          <a:cs typeface="Calibri Light" panose="020F0302020204030204" pitchFamily="34" charset="0"/>
                        </a:rPr>
                        <a:t>2019-2020 budget</a:t>
                      </a:r>
                    </a:p>
                  </a:txBody>
                  <a:tcPr marL="121920" marR="121920" marT="60960" marB="60960">
                    <a:solidFill>
                      <a:srgbClr val="223E25"/>
                    </a:solidFill>
                  </a:tcPr>
                </a:tc>
                <a:extLst>
                  <a:ext uri="{0D108BD9-81ED-4DB2-BD59-A6C34878D82A}">
                    <a16:rowId xmlns:a16="http://schemas.microsoft.com/office/drawing/2014/main" val="1991541907"/>
                  </a:ext>
                </a:extLst>
              </a:tr>
              <a:tr h="494453">
                <a:tc>
                  <a:txBody>
                    <a:bodyPr/>
                    <a:lstStyle/>
                    <a:p>
                      <a:r>
                        <a:rPr lang="en-US" sz="1600" kern="1200" dirty="0">
                          <a:solidFill>
                            <a:schemeClr val="tx1">
                              <a:lumMod val="75000"/>
                              <a:lumOff val="25000"/>
                            </a:schemeClr>
                          </a:solidFill>
                          <a:latin typeface="+mn-lt"/>
                          <a:ea typeface="+mn-ea"/>
                          <a:cs typeface="+mn-cs"/>
                        </a:rPr>
                        <a:t>NET revenue</a:t>
                      </a: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277402268"/>
                  </a:ext>
                </a:extLst>
              </a:tr>
              <a:tr h="494453">
                <a:tc>
                  <a:txBody>
                    <a:bodyPr/>
                    <a:lstStyle/>
                    <a:p>
                      <a:r>
                        <a:rPr lang="en-US" sz="1600" kern="1200" dirty="0">
                          <a:solidFill>
                            <a:schemeClr val="tx1">
                              <a:lumMod val="75000"/>
                              <a:lumOff val="25000"/>
                            </a:schemeClr>
                          </a:solidFill>
                          <a:latin typeface="+mn-lt"/>
                          <a:ea typeface="+mn-ea"/>
                          <a:cs typeface="+mn-cs"/>
                        </a:rPr>
                        <a:t>Operating costs</a:t>
                      </a:r>
                    </a:p>
                  </a:txBody>
                  <a:tcPr marL="121920" marR="121920" marT="60960" marB="60960"/>
                </a:tc>
                <a:tc>
                  <a:txBody>
                    <a:bodyPr/>
                    <a:lstStyle/>
                    <a:p>
                      <a:pPr marL="0" algn="l" defTabSz="914400" rtl="0" eaLnBrk="1" latinLnBrk="0" hangingPunct="1"/>
                      <a:endParaRPr lang="en-US" sz="1600" kern="120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859489579"/>
                  </a:ext>
                </a:extLst>
              </a:tr>
              <a:tr h="494453">
                <a:tc>
                  <a:txBody>
                    <a:bodyPr/>
                    <a:lstStyle/>
                    <a:p>
                      <a:r>
                        <a:rPr lang="en-US" sz="1600" kern="1200" dirty="0">
                          <a:solidFill>
                            <a:schemeClr val="tx1">
                              <a:lumMod val="75000"/>
                              <a:lumOff val="25000"/>
                            </a:schemeClr>
                          </a:solidFill>
                          <a:latin typeface="+mn-lt"/>
                          <a:ea typeface="+mn-ea"/>
                          <a:cs typeface="+mn-cs"/>
                        </a:rPr>
                        <a:t>Annual surplus</a:t>
                      </a:r>
                    </a:p>
                  </a:txBody>
                  <a:tcPr marL="121920" marR="121920" marT="60960" marB="60960"/>
                </a:tc>
                <a:tc>
                  <a:txBody>
                    <a:bodyPr/>
                    <a:lstStyle/>
                    <a:p>
                      <a:pPr marL="0" algn="l" defTabSz="914400" rtl="0" eaLnBrk="1" latinLnBrk="0" hangingPunct="1"/>
                      <a:endParaRPr lang="en-US" sz="1600" kern="120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690331399"/>
                  </a:ext>
                </a:extLst>
              </a:tr>
              <a:tr h="494453">
                <a:tc>
                  <a:txBody>
                    <a:bodyPr/>
                    <a:lstStyle/>
                    <a:p>
                      <a:r>
                        <a:rPr lang="en-US" sz="1600" kern="1200" dirty="0">
                          <a:solidFill>
                            <a:schemeClr val="tx1">
                              <a:lumMod val="75000"/>
                              <a:lumOff val="25000"/>
                            </a:schemeClr>
                          </a:solidFill>
                          <a:latin typeface="+mn-lt"/>
                          <a:ea typeface="+mn-ea"/>
                          <a:cs typeface="+mn-cs"/>
                        </a:rPr>
                        <a:t>Accumulated surplus</a:t>
                      </a: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716375600"/>
                  </a:ext>
                </a:extLst>
              </a:tr>
            </a:tbl>
          </a:graphicData>
        </a:graphic>
      </p:graphicFrame>
    </p:spTree>
    <p:extLst>
      <p:ext uri="{BB962C8B-B14F-4D97-AF65-F5344CB8AC3E}">
        <p14:creationId xmlns:p14="http://schemas.microsoft.com/office/powerpoint/2010/main" val="836118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CC817-DF87-42EE-B613-AF4B8DC696A0}"/>
              </a:ext>
            </a:extLst>
          </p:cNvPr>
          <p:cNvSpPr>
            <a:spLocks noGrp="1"/>
          </p:cNvSpPr>
          <p:nvPr>
            <p:ph type="title"/>
          </p:nvPr>
        </p:nvSpPr>
        <p:spPr>
          <a:prstGeom prst="rect">
            <a:avLst/>
          </a:prstGeom>
        </p:spPr>
        <p:txBody>
          <a:bodyPr/>
          <a:lstStyle/>
          <a:p>
            <a:r>
              <a:rPr lang="en-US" dirty="0"/>
              <a:t>Organizational</a:t>
            </a:r>
            <a:r>
              <a:rPr lang="en-US" baseline="0" dirty="0"/>
              <a:t> Structure</a:t>
            </a:r>
            <a:endParaRPr lang="en-US" dirty="0"/>
          </a:p>
        </p:txBody>
      </p:sp>
      <p:graphicFrame>
        <p:nvGraphicFramePr>
          <p:cNvPr id="4" name="Content Placeholder 3">
            <a:extLst>
              <a:ext uri="{FF2B5EF4-FFF2-40B4-BE49-F238E27FC236}">
                <a16:creationId xmlns:a16="http://schemas.microsoft.com/office/drawing/2014/main" id="{AA3688D1-EB32-446F-9E11-563C1333B1D8}"/>
              </a:ext>
            </a:extLst>
          </p:cNvPr>
          <p:cNvGraphicFramePr>
            <a:graphicFrameLocks noGrp="1"/>
          </p:cNvGraphicFramePr>
          <p:nvPr>
            <p:ph idx="4294967295"/>
            <p:extLst>
              <p:ext uri="{D42A27DB-BD31-4B8C-83A1-F6EECF244321}">
                <p14:modId xmlns:p14="http://schemas.microsoft.com/office/powerpoint/2010/main" val="3187366697"/>
              </p:ext>
            </p:extLst>
          </p:nvPr>
        </p:nvGraphicFramePr>
        <p:xfrm>
          <a:off x="1497330" y="2119242"/>
          <a:ext cx="9475470" cy="3957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9133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B8916-45F8-4646-BECA-8A9CC93B8B13}"/>
              </a:ext>
            </a:extLst>
          </p:cNvPr>
          <p:cNvSpPr>
            <a:spLocks noGrp="1"/>
          </p:cNvSpPr>
          <p:nvPr>
            <p:ph type="title"/>
          </p:nvPr>
        </p:nvSpPr>
        <p:spPr>
          <a:prstGeom prst="rect">
            <a:avLst/>
          </a:prstGeom>
        </p:spPr>
        <p:txBody>
          <a:bodyPr/>
          <a:lstStyle/>
          <a:p>
            <a:r>
              <a:rPr lang="en-US" dirty="0"/>
              <a:t>Key Influences</a:t>
            </a:r>
          </a:p>
        </p:txBody>
      </p:sp>
      <p:sp>
        <p:nvSpPr>
          <p:cNvPr id="4" name="Content Placeholder 3">
            <a:extLst>
              <a:ext uri="{FF2B5EF4-FFF2-40B4-BE49-F238E27FC236}">
                <a16:creationId xmlns:a16="http://schemas.microsoft.com/office/drawing/2014/main" id="{5C3E2A40-A815-4C84-9C8F-4F40D5538D3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55369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DAFD-3E58-459B-8A12-AC552A4129C4}"/>
              </a:ext>
            </a:extLst>
          </p:cNvPr>
          <p:cNvSpPr>
            <a:spLocks noGrp="1"/>
          </p:cNvSpPr>
          <p:nvPr>
            <p:ph type="title"/>
          </p:nvPr>
        </p:nvSpPr>
        <p:spPr>
          <a:prstGeom prst="rect">
            <a:avLst/>
          </a:prstGeom>
        </p:spPr>
        <p:txBody>
          <a:bodyPr/>
          <a:lstStyle/>
          <a:p>
            <a:r>
              <a:rPr lang="en-US" dirty="0"/>
              <a:t>Top</a:t>
            </a:r>
            <a:r>
              <a:rPr lang="en-US" baseline="0" dirty="0"/>
              <a:t> 5 Initiatives</a:t>
            </a:r>
            <a:endParaRPr lang="en-US" dirty="0"/>
          </a:p>
        </p:txBody>
      </p:sp>
      <p:graphicFrame>
        <p:nvGraphicFramePr>
          <p:cNvPr id="5" name="Content Placeholder 3">
            <a:extLst>
              <a:ext uri="{FF2B5EF4-FFF2-40B4-BE49-F238E27FC236}">
                <a16:creationId xmlns:a16="http://schemas.microsoft.com/office/drawing/2014/main" id="{E71A419A-619F-460B-A891-1F2477D9FDD2}"/>
              </a:ext>
            </a:extLst>
          </p:cNvPr>
          <p:cNvGraphicFramePr>
            <a:graphicFrameLocks/>
          </p:cNvGraphicFramePr>
          <p:nvPr>
            <p:extLst>
              <p:ext uri="{D42A27DB-BD31-4B8C-83A1-F6EECF244321}">
                <p14:modId xmlns:p14="http://schemas.microsoft.com/office/powerpoint/2010/main" val="1155310825"/>
              </p:ext>
            </p:extLst>
          </p:nvPr>
        </p:nvGraphicFramePr>
        <p:xfrm>
          <a:off x="1097281" y="2268220"/>
          <a:ext cx="10058399" cy="3081865"/>
        </p:xfrm>
        <a:graphic>
          <a:graphicData uri="http://schemas.openxmlformats.org/drawingml/2006/table">
            <a:tbl>
              <a:tblPr firstRow="1" bandRow="1">
                <a:tableStyleId>{5C22544A-7EE6-4342-B048-85BDC9FD1C3A}</a:tableStyleId>
              </a:tblPr>
              <a:tblGrid>
                <a:gridCol w="4972050">
                  <a:extLst>
                    <a:ext uri="{9D8B030D-6E8A-4147-A177-3AD203B41FA5}">
                      <a16:colId xmlns:a16="http://schemas.microsoft.com/office/drawing/2014/main" val="2328653454"/>
                    </a:ext>
                  </a:extLst>
                </a:gridCol>
                <a:gridCol w="2754630">
                  <a:extLst>
                    <a:ext uri="{9D8B030D-6E8A-4147-A177-3AD203B41FA5}">
                      <a16:colId xmlns:a16="http://schemas.microsoft.com/office/drawing/2014/main" val="1005685084"/>
                    </a:ext>
                  </a:extLst>
                </a:gridCol>
                <a:gridCol w="2331719">
                  <a:extLst>
                    <a:ext uri="{9D8B030D-6E8A-4147-A177-3AD203B41FA5}">
                      <a16:colId xmlns:a16="http://schemas.microsoft.com/office/drawing/2014/main" val="1168670477"/>
                    </a:ext>
                  </a:extLst>
                </a:gridCol>
              </a:tblGrid>
              <a:tr h="494453">
                <a:tc>
                  <a:txBody>
                    <a:bodyPr/>
                    <a:lstStyle/>
                    <a:p>
                      <a:pPr algn="ctr"/>
                      <a:r>
                        <a:rPr lang="en-US" sz="1600" dirty="0">
                          <a:latin typeface="Calibri Light" panose="020F0302020204030204" pitchFamily="34" charset="0"/>
                          <a:cs typeface="Calibri Light" panose="020F0302020204030204" pitchFamily="34" charset="0"/>
                        </a:rPr>
                        <a:t>Initiative</a:t>
                      </a:r>
                    </a:p>
                  </a:txBody>
                  <a:tcPr marL="121920" marR="121920" marT="60960" marB="60960">
                    <a:solidFill>
                      <a:srgbClr val="223E25"/>
                    </a:solidFill>
                  </a:tcPr>
                </a:tc>
                <a:tc>
                  <a:txBody>
                    <a:bodyPr/>
                    <a:lstStyle/>
                    <a:p>
                      <a:pPr algn="ctr"/>
                      <a:r>
                        <a:rPr lang="en-US" sz="1600" dirty="0">
                          <a:latin typeface="Calibri Light" panose="020F0302020204030204" pitchFamily="34" charset="0"/>
                          <a:cs typeface="Calibri Light" panose="020F0302020204030204" pitchFamily="34" charset="0"/>
                        </a:rPr>
                        <a:t>Timing</a:t>
                      </a:r>
                    </a:p>
                  </a:txBody>
                  <a:tcPr marL="121920" marR="121920" marT="60960" marB="60960">
                    <a:solidFill>
                      <a:srgbClr val="223E25"/>
                    </a:solidFill>
                  </a:tcPr>
                </a:tc>
                <a:tc>
                  <a:txBody>
                    <a:bodyPr/>
                    <a:lstStyle/>
                    <a:p>
                      <a:pPr algn="ctr"/>
                      <a:r>
                        <a:rPr lang="en-US" sz="1600" dirty="0">
                          <a:latin typeface="Calibri Light" panose="020F0302020204030204" pitchFamily="34" charset="0"/>
                          <a:cs typeface="Calibri Light" panose="020F0302020204030204" pitchFamily="34" charset="0"/>
                        </a:rPr>
                        <a:t>Status</a:t>
                      </a:r>
                    </a:p>
                  </a:txBody>
                  <a:tcPr marL="121920" marR="121920" marT="60960" marB="60960">
                    <a:solidFill>
                      <a:srgbClr val="223E25"/>
                    </a:solidFill>
                  </a:tcPr>
                </a:tc>
                <a:extLst>
                  <a:ext uri="{0D108BD9-81ED-4DB2-BD59-A6C34878D82A}">
                    <a16:rowId xmlns:a16="http://schemas.microsoft.com/office/drawing/2014/main" val="1991541907"/>
                  </a:ext>
                </a:extLst>
              </a:tr>
              <a:tr h="494453">
                <a:tc>
                  <a:txBody>
                    <a:bodyPr/>
                    <a:lstStyle/>
                    <a:p>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r>
                        <a:rPr lang="en-US" sz="1600" kern="1200" dirty="0">
                          <a:solidFill>
                            <a:schemeClr val="tx1">
                              <a:lumMod val="75000"/>
                              <a:lumOff val="25000"/>
                            </a:schemeClr>
                          </a:solidFill>
                          <a:latin typeface="+mn-lt"/>
                          <a:ea typeface="+mn-ea"/>
                          <a:cs typeface="+mn-cs"/>
                        </a:rPr>
                        <a:t>Planning / Started / In Process / Complete</a:t>
                      </a:r>
                    </a:p>
                  </a:txBody>
                  <a:tcPr marL="121920" marR="121920" marT="60960" marB="60960"/>
                </a:tc>
                <a:extLst>
                  <a:ext uri="{0D108BD9-81ED-4DB2-BD59-A6C34878D82A}">
                    <a16:rowId xmlns:a16="http://schemas.microsoft.com/office/drawing/2014/main" val="277402268"/>
                  </a:ext>
                </a:extLst>
              </a:tr>
              <a:tr h="494453">
                <a:tc>
                  <a:txBody>
                    <a:bodyPr/>
                    <a:lstStyle/>
                    <a:p>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859489579"/>
                  </a:ext>
                </a:extLst>
              </a:tr>
              <a:tr h="494453">
                <a:tc>
                  <a:txBody>
                    <a:bodyPr/>
                    <a:lstStyle/>
                    <a:p>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690331399"/>
                  </a:ext>
                </a:extLst>
              </a:tr>
              <a:tr h="494453">
                <a:tc>
                  <a:txBody>
                    <a:bodyPr/>
                    <a:lstStyle/>
                    <a:p>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716375600"/>
                  </a:ext>
                </a:extLst>
              </a:tr>
              <a:tr h="494453">
                <a:tc>
                  <a:txBody>
                    <a:bodyPr/>
                    <a:lstStyle/>
                    <a:p>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tc>
                  <a:txBody>
                    <a:bodyPr/>
                    <a:lstStyle/>
                    <a:p>
                      <a:pPr marL="0" algn="l" defTabSz="914400" rtl="0" eaLnBrk="1" latinLnBrk="0" hangingPunct="1"/>
                      <a:endParaRPr lang="en-US" sz="1600" kern="1200" dirty="0">
                        <a:solidFill>
                          <a:schemeClr val="tx1">
                            <a:lumMod val="75000"/>
                            <a:lumOff val="25000"/>
                          </a:schemeClr>
                        </a:solidFill>
                        <a:latin typeface="+mn-lt"/>
                        <a:ea typeface="+mn-ea"/>
                        <a:cs typeface="+mn-cs"/>
                      </a:endParaRPr>
                    </a:p>
                  </a:txBody>
                  <a:tcPr marL="121920" marR="121920" marT="60960" marB="60960"/>
                </a:tc>
                <a:extLst>
                  <a:ext uri="{0D108BD9-81ED-4DB2-BD59-A6C34878D82A}">
                    <a16:rowId xmlns:a16="http://schemas.microsoft.com/office/drawing/2014/main" val="114557811"/>
                  </a:ext>
                </a:extLst>
              </a:tr>
            </a:tbl>
          </a:graphicData>
        </a:graphic>
      </p:graphicFrame>
    </p:spTree>
    <p:extLst>
      <p:ext uri="{BB962C8B-B14F-4D97-AF65-F5344CB8AC3E}">
        <p14:creationId xmlns:p14="http://schemas.microsoft.com/office/powerpoint/2010/main" val="2464767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26A69-2FB4-4DC0-91BA-46914F568EAD}"/>
              </a:ext>
            </a:extLst>
          </p:cNvPr>
          <p:cNvSpPr>
            <a:spLocks noGrp="1"/>
          </p:cNvSpPr>
          <p:nvPr>
            <p:ph type="title"/>
          </p:nvPr>
        </p:nvSpPr>
        <p:spPr>
          <a:prstGeom prst="rect">
            <a:avLst/>
          </a:prstGeom>
        </p:spPr>
        <p:txBody>
          <a:bodyPr/>
          <a:lstStyle/>
          <a:p>
            <a:r>
              <a:rPr lang="en-US" dirty="0"/>
              <a:t>History</a:t>
            </a:r>
            <a:r>
              <a:rPr lang="en-US" baseline="0" dirty="0"/>
              <a:t> and Relationship Strength</a:t>
            </a:r>
            <a:endParaRPr lang="en-US" dirty="0"/>
          </a:p>
        </p:txBody>
      </p:sp>
      <p:sp>
        <p:nvSpPr>
          <p:cNvPr id="4" name="Content Placeholder 3">
            <a:extLst>
              <a:ext uri="{FF2B5EF4-FFF2-40B4-BE49-F238E27FC236}">
                <a16:creationId xmlns:a16="http://schemas.microsoft.com/office/drawing/2014/main" id="{A92890A2-E3F8-433B-848D-1862EA9447A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5121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C8DAEB07-75CF-460B-9538-4CBD8AE6F0A8}"/>
              </a:ext>
            </a:extLst>
          </p:cNvPr>
          <p:cNvSpPr txBox="1"/>
          <p:nvPr/>
        </p:nvSpPr>
        <p:spPr>
          <a:xfrm>
            <a:off x="558800" y="6627211"/>
            <a:ext cx="2866507" cy="260006"/>
          </a:xfrm>
          <a:prstGeom prst="rect">
            <a:avLst/>
          </a:prstGeom>
          <a:noFill/>
        </p:spPr>
        <p:txBody>
          <a:bodyPr wrap="square" lIns="115315" tIns="57657" rIns="115315" bIns="57657" rtlCol="0">
            <a:spAutoFit/>
          </a:bodyPr>
          <a:lstStyle/>
          <a:p>
            <a:pPr defTabSz="1219060"/>
            <a:r>
              <a:rPr lang="en-US" sz="933" dirty="0">
                <a:solidFill>
                  <a:prstClr val="black"/>
                </a:solidFill>
                <a:latin typeface="Calibri Light" panose="020F0302020204030204" pitchFamily="34" charset="0"/>
                <a:cs typeface="Calibri Light" panose="020F0302020204030204" pitchFamily="34" charset="0"/>
              </a:rPr>
              <a:t>© RAIN Group</a:t>
            </a:r>
          </a:p>
        </p:txBody>
      </p:sp>
      <p:sp>
        <p:nvSpPr>
          <p:cNvPr id="63" name="Title 62">
            <a:extLst>
              <a:ext uri="{FF2B5EF4-FFF2-40B4-BE49-F238E27FC236}">
                <a16:creationId xmlns:a16="http://schemas.microsoft.com/office/drawing/2014/main" id="{DD0D93E2-73D7-4514-9F6A-C6CE6C05CB96}"/>
              </a:ext>
            </a:extLst>
          </p:cNvPr>
          <p:cNvSpPr>
            <a:spLocks noGrp="1"/>
          </p:cNvSpPr>
          <p:nvPr>
            <p:ph type="title"/>
          </p:nvPr>
        </p:nvSpPr>
        <p:spPr>
          <a:prstGeom prst="rect">
            <a:avLst/>
          </a:prstGeom>
        </p:spPr>
        <p:txBody>
          <a:bodyPr>
            <a:normAutofit/>
          </a:bodyPr>
          <a:lstStyle/>
          <a:p>
            <a:r>
              <a:rPr lang="en-AU" sz="4400" dirty="0"/>
              <a:t>Relationship Strength – Clients Perspective </a:t>
            </a:r>
            <a:endParaRPr lang="en-NZ" sz="4400" dirty="0"/>
          </a:p>
        </p:txBody>
      </p:sp>
      <p:graphicFrame>
        <p:nvGraphicFramePr>
          <p:cNvPr id="5" name="Content Placeholder 3">
            <a:extLst>
              <a:ext uri="{FF2B5EF4-FFF2-40B4-BE49-F238E27FC236}">
                <a16:creationId xmlns:a16="http://schemas.microsoft.com/office/drawing/2014/main" id="{46422556-0D56-4D85-BE84-1C3FE9A830BB}"/>
              </a:ext>
            </a:extLst>
          </p:cNvPr>
          <p:cNvGraphicFramePr>
            <a:graphicFrameLocks/>
          </p:cNvGraphicFramePr>
          <p:nvPr>
            <p:extLst>
              <p:ext uri="{D42A27DB-BD31-4B8C-83A1-F6EECF244321}">
                <p14:modId xmlns:p14="http://schemas.microsoft.com/office/powerpoint/2010/main" val="506697527"/>
              </p:ext>
            </p:extLst>
          </p:nvPr>
        </p:nvGraphicFramePr>
        <p:xfrm>
          <a:off x="1184910" y="2088523"/>
          <a:ext cx="10058397" cy="4146932"/>
        </p:xfrm>
        <a:graphic>
          <a:graphicData uri="http://schemas.openxmlformats.org/drawingml/2006/table">
            <a:tbl>
              <a:tblPr firstRow="1" bandRow="1">
                <a:tableStyleId>{5C22544A-7EE6-4342-B048-85BDC9FD1C3A}</a:tableStyleId>
              </a:tblPr>
              <a:tblGrid>
                <a:gridCol w="1728411">
                  <a:extLst>
                    <a:ext uri="{9D8B030D-6E8A-4147-A177-3AD203B41FA5}">
                      <a16:colId xmlns:a16="http://schemas.microsoft.com/office/drawing/2014/main" val="2328653454"/>
                    </a:ext>
                  </a:extLst>
                </a:gridCol>
                <a:gridCol w="1189998">
                  <a:extLst>
                    <a:ext uri="{9D8B030D-6E8A-4147-A177-3AD203B41FA5}">
                      <a16:colId xmlns:a16="http://schemas.microsoft.com/office/drawing/2014/main" val="1005685084"/>
                    </a:ext>
                  </a:extLst>
                </a:gridCol>
                <a:gridCol w="1189998">
                  <a:extLst>
                    <a:ext uri="{9D8B030D-6E8A-4147-A177-3AD203B41FA5}">
                      <a16:colId xmlns:a16="http://schemas.microsoft.com/office/drawing/2014/main" val="1168670477"/>
                    </a:ext>
                  </a:extLst>
                </a:gridCol>
                <a:gridCol w="1189998">
                  <a:extLst>
                    <a:ext uri="{9D8B030D-6E8A-4147-A177-3AD203B41FA5}">
                      <a16:colId xmlns:a16="http://schemas.microsoft.com/office/drawing/2014/main" val="2379581471"/>
                    </a:ext>
                  </a:extLst>
                </a:gridCol>
                <a:gridCol w="1189998">
                  <a:extLst>
                    <a:ext uri="{9D8B030D-6E8A-4147-A177-3AD203B41FA5}">
                      <a16:colId xmlns:a16="http://schemas.microsoft.com/office/drawing/2014/main" val="1188267782"/>
                    </a:ext>
                  </a:extLst>
                </a:gridCol>
                <a:gridCol w="1189998">
                  <a:extLst>
                    <a:ext uri="{9D8B030D-6E8A-4147-A177-3AD203B41FA5}">
                      <a16:colId xmlns:a16="http://schemas.microsoft.com/office/drawing/2014/main" val="1767643597"/>
                    </a:ext>
                  </a:extLst>
                </a:gridCol>
                <a:gridCol w="1189998">
                  <a:extLst>
                    <a:ext uri="{9D8B030D-6E8A-4147-A177-3AD203B41FA5}">
                      <a16:colId xmlns:a16="http://schemas.microsoft.com/office/drawing/2014/main" val="1322345486"/>
                    </a:ext>
                  </a:extLst>
                </a:gridCol>
                <a:gridCol w="1189998">
                  <a:extLst>
                    <a:ext uri="{9D8B030D-6E8A-4147-A177-3AD203B41FA5}">
                      <a16:colId xmlns:a16="http://schemas.microsoft.com/office/drawing/2014/main" val="2415074406"/>
                    </a:ext>
                  </a:extLst>
                </a:gridCol>
              </a:tblGrid>
              <a:tr h="4944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t>RELATIONSHIP</a:t>
                      </a:r>
                      <a:b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br>
                      <a: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t>STRENGTH</a:t>
                      </a:r>
                      <a:endParaRPr kumimoji="0" lang="en-US" sz="900" b="1" i="0" u="none" strike="noStrike" kern="0" cap="none" spc="0" normalizeH="0" baseline="0" noProof="0" dirty="0">
                        <a:ln>
                          <a:noFill/>
                        </a:ln>
                        <a:solidFill>
                          <a:srgbClr val="FFFFFF"/>
                        </a:solidFill>
                        <a:effectLst/>
                        <a:uLnTx/>
                        <a:uFillTx/>
                        <a:latin typeface="+mj-lt"/>
                        <a:ea typeface="Calibri" panose="020F0502020204030204" pitchFamily="34" charset="0"/>
                        <a:cs typeface="Calibri Light" panose="020F0302020204030204" pitchFamily="34" charset="0"/>
                      </a:endParaRPr>
                    </a:p>
                  </a:txBody>
                  <a:tcPr marL="119184" marR="119184" marT="60960" marB="60960" anchor="ctr">
                    <a:solidFill>
                      <a:srgbClr val="223E2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t>PARTNERSHIP / ACCESS TO POWER</a:t>
                      </a:r>
                      <a:endParaRPr lang="en-NZ" sz="900" dirty="0">
                        <a:solidFill>
                          <a:srgbClr val="2B70AA"/>
                        </a:solidFill>
                        <a:latin typeface="+mj-lt"/>
                        <a:cs typeface="Calibri Light" panose="020F0302020204030204" pitchFamily="34" charset="0"/>
                      </a:endParaRPr>
                    </a:p>
                  </a:txBody>
                  <a:tcPr marL="119184" marR="119184" marT="60960" marB="60960" anchor="ctr">
                    <a:solidFill>
                      <a:srgbClr val="223E2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t>PERCEPTION </a:t>
                      </a:r>
                      <a:b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br>
                      <a: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t>OF VALUE</a:t>
                      </a:r>
                      <a:endParaRPr lang="en-NZ" sz="900" dirty="0">
                        <a:solidFill>
                          <a:srgbClr val="2B70AA"/>
                        </a:solidFill>
                        <a:latin typeface="+mj-lt"/>
                        <a:cs typeface="Calibri Light" panose="020F0302020204030204" pitchFamily="34" charset="0"/>
                      </a:endParaRPr>
                    </a:p>
                  </a:txBody>
                  <a:tcPr marL="119184" marR="119184" marT="60960" marB="60960" anchor="ctr">
                    <a:solidFill>
                      <a:srgbClr val="223E2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t>RELATIONSHIP LOSS EFFECT</a:t>
                      </a:r>
                      <a:endParaRPr lang="en-NZ" sz="900" dirty="0">
                        <a:solidFill>
                          <a:srgbClr val="2B70AA"/>
                        </a:solidFill>
                        <a:latin typeface="+mj-lt"/>
                        <a:cs typeface="Calibri Light" panose="020F0302020204030204" pitchFamily="34" charset="0"/>
                      </a:endParaRPr>
                    </a:p>
                  </a:txBody>
                  <a:tcPr marL="119184" marR="119184" marT="60960" marB="60960" anchor="ctr">
                    <a:solidFill>
                      <a:srgbClr val="223E2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t>REACTION TO</a:t>
                      </a:r>
                      <a:b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br>
                      <a: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t>REPLACEMENT</a:t>
                      </a:r>
                      <a:endParaRPr lang="en-NZ" sz="900" dirty="0">
                        <a:solidFill>
                          <a:srgbClr val="2B70AA"/>
                        </a:solidFill>
                        <a:latin typeface="+mj-lt"/>
                        <a:cs typeface="Calibri Light" panose="020F0302020204030204" pitchFamily="34" charset="0"/>
                      </a:endParaRPr>
                    </a:p>
                  </a:txBody>
                  <a:tcPr marL="119184" marR="119184" marT="60960" marB="60960" anchor="ctr">
                    <a:solidFill>
                      <a:srgbClr val="223E2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t>COMPETITIVE</a:t>
                      </a:r>
                      <a:b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br>
                      <a: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t>BIDDING</a:t>
                      </a:r>
                      <a:endParaRPr lang="en-NZ" sz="900" dirty="0">
                        <a:solidFill>
                          <a:srgbClr val="2B70AA"/>
                        </a:solidFill>
                        <a:latin typeface="+mj-lt"/>
                        <a:cs typeface="Calibri Light" panose="020F0302020204030204" pitchFamily="34" charset="0"/>
                      </a:endParaRPr>
                    </a:p>
                  </a:txBody>
                  <a:tcPr marL="119184" marR="119184" marT="60960" marB="60960" anchor="ctr">
                    <a:solidFill>
                      <a:srgbClr val="223E2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t>REPLACEMENT BY THEMSELVES</a:t>
                      </a:r>
                      <a:endParaRPr kumimoji="0" lang="en-US" sz="900" b="1" i="0" u="none" strike="noStrike" kern="0" cap="none" spc="0" normalizeH="0" baseline="0" noProof="0" dirty="0">
                        <a:ln>
                          <a:noFill/>
                        </a:ln>
                        <a:solidFill>
                          <a:srgbClr val="FFFFFF"/>
                        </a:solidFill>
                        <a:effectLst/>
                        <a:uLnTx/>
                        <a:uFillTx/>
                        <a:latin typeface="+mj-lt"/>
                        <a:ea typeface="Calibri" panose="020F0502020204030204" pitchFamily="34" charset="0"/>
                        <a:cs typeface="Calibri Light" panose="020F0302020204030204" pitchFamily="34" charset="0"/>
                      </a:endParaRPr>
                    </a:p>
                  </a:txBody>
                  <a:tcPr marL="119184" marR="119184" marT="60960" marB="60960" anchor="ctr">
                    <a:solidFill>
                      <a:srgbClr val="223E2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mj-lt"/>
                          <a:cs typeface="Calibri Light" panose="020F0302020204030204" pitchFamily="34" charset="0"/>
                        </a:rPr>
                        <a:t>WOULD RECOMMEND</a:t>
                      </a:r>
                      <a:endParaRPr kumimoji="0" lang="en-US" sz="900" b="1" i="0" u="none" strike="noStrike" kern="0" cap="none" spc="0" normalizeH="0" baseline="0" noProof="0" dirty="0">
                        <a:ln>
                          <a:noFill/>
                        </a:ln>
                        <a:solidFill>
                          <a:srgbClr val="FFFFFF"/>
                        </a:solidFill>
                        <a:effectLst/>
                        <a:uLnTx/>
                        <a:uFillTx/>
                        <a:latin typeface="+mj-lt"/>
                        <a:ea typeface="Calibri" panose="020F0502020204030204" pitchFamily="34" charset="0"/>
                        <a:cs typeface="Calibri Light" panose="020F0302020204030204" pitchFamily="34" charset="0"/>
                      </a:endParaRPr>
                    </a:p>
                  </a:txBody>
                  <a:tcPr marL="119184" marR="119184" marT="60960" marB="60960" anchor="ctr">
                    <a:solidFill>
                      <a:srgbClr val="223E25"/>
                    </a:solidFill>
                  </a:tcPr>
                </a:tc>
                <a:extLst>
                  <a:ext uri="{0D108BD9-81ED-4DB2-BD59-A6C34878D82A}">
                    <a16:rowId xmlns:a16="http://schemas.microsoft.com/office/drawing/2014/main" val="1991541907"/>
                  </a:ext>
                </a:extLst>
              </a:tr>
              <a:tr h="494453">
                <a:tc>
                  <a:txBody>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5</a:t>
                      </a:r>
                      <a:br>
                        <a:rPr kumimoji="0" lang="en-US" sz="10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br>
                      <a:r>
                        <a:rPr kumimoji="0" lang="en-US" sz="1000" b="1"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Trusted Advisor</a:t>
                      </a:r>
                    </a:p>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800" b="0" i="1"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Trusted Partner</a:t>
                      </a:r>
                      <a:endParaRPr lang="en-NZ" sz="8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Proactive Strategic </a:t>
                      </a:r>
                      <a:b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b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co-development (partnership with power)</a:t>
                      </a:r>
                      <a:endParaRPr kumimoji="0" lang="en-US" sz="900" b="0" i="0" u="none" strike="noStrike" kern="0" cap="none" spc="0" normalizeH="0" baseline="0" noProof="0" dirty="0">
                        <a:ln>
                          <a:noFill/>
                        </a:ln>
                        <a:solidFill>
                          <a:schemeClr val="tx1">
                            <a:lumMod val="50000"/>
                            <a:lumOff val="50000"/>
                          </a:schemeClr>
                        </a:solidFill>
                        <a:effectLst/>
                        <a:uLnTx/>
                        <a:uFillTx/>
                        <a:latin typeface="+mn-lt"/>
                        <a:ea typeface="Calibri" panose="020F0502020204030204" pitchFamily="34" charset="0"/>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Breakthrough</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Catastrophic difficulties</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Fights</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Rare, “through the motions” bidding, typically shape procurement</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algn="ctr"/>
                      <a:r>
                        <a:rPr lang="en-US" sz="900" dirty="0">
                          <a:solidFill>
                            <a:schemeClr val="tx1">
                              <a:lumMod val="50000"/>
                              <a:lumOff val="50000"/>
                            </a:schemeClr>
                          </a:solidFill>
                          <a:latin typeface="+mn-lt"/>
                          <a:cs typeface="Calibri Light" panose="020F0302020204030204" pitchFamily="34" charset="0"/>
                        </a:rPr>
                        <a:t>No</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Yes – proactively</a:t>
                      </a:r>
                      <a:endParaRPr kumimoji="0" lang="en-US" sz="900" b="0" i="0" u="none" strike="noStrike" kern="0" cap="none" spc="0" normalizeH="0" baseline="0" noProof="0" dirty="0">
                        <a:ln>
                          <a:noFill/>
                        </a:ln>
                        <a:solidFill>
                          <a:schemeClr val="tx1">
                            <a:lumMod val="50000"/>
                            <a:lumOff val="50000"/>
                          </a:schemeClr>
                        </a:solidFill>
                        <a:effectLst/>
                        <a:uLnTx/>
                        <a:uFillTx/>
                        <a:latin typeface="+mn-lt"/>
                        <a:ea typeface="Calibri" panose="020F0502020204030204" pitchFamily="34" charset="0"/>
                        <a:cs typeface="Calibri Light" panose="020F0302020204030204" pitchFamily="34" charset="0"/>
                      </a:endParaRPr>
                    </a:p>
                  </a:txBody>
                  <a:tcPr marL="119184" marR="119184" marT="60960" marB="60960" anchor="ctr"/>
                </a:tc>
                <a:extLst>
                  <a:ext uri="{0D108BD9-81ED-4DB2-BD59-A6C34878D82A}">
                    <a16:rowId xmlns:a16="http://schemas.microsoft.com/office/drawing/2014/main" val="277402268"/>
                  </a:ext>
                </a:extLst>
              </a:tr>
              <a:tr h="494453">
                <a:tc>
                  <a:txBody>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4</a:t>
                      </a:r>
                    </a:p>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Strong </a:t>
                      </a:r>
                    </a:p>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800" b="0" i="1"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Strategic Supplier</a:t>
                      </a:r>
                      <a:endParaRPr kumimoji="0" lang="en-US" sz="800" b="0" i="1" u="none" strike="noStrike" kern="0" cap="none" spc="0" normalizeH="0" baseline="0" noProof="0" dirty="0">
                        <a:ln>
                          <a:noFill/>
                        </a:ln>
                        <a:solidFill>
                          <a:schemeClr val="tx1">
                            <a:lumMod val="50000"/>
                            <a:lumOff val="50000"/>
                          </a:schemeClr>
                        </a:solidFill>
                        <a:effectLst/>
                        <a:uLnTx/>
                        <a:uFillTx/>
                        <a:latin typeface="+mn-lt"/>
                        <a:ea typeface="Calibri" panose="020F0502020204030204" pitchFamily="34" charset="0"/>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Proactive input </a:t>
                      </a:r>
                      <a:b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b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(access to power)</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Major</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Major challenges</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Resists</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Sometimes sole source, sometimes “shape” bidding</a:t>
                      </a:r>
                      <a:endParaRPr kumimoji="0" lang="en-US" sz="900" b="0" i="0" u="none" strike="noStrike" kern="0" cap="none" spc="0" normalizeH="0" baseline="0" noProof="0" dirty="0">
                        <a:ln>
                          <a:noFill/>
                        </a:ln>
                        <a:solidFill>
                          <a:schemeClr val="tx1">
                            <a:lumMod val="50000"/>
                            <a:lumOff val="50000"/>
                          </a:schemeClr>
                        </a:solidFill>
                        <a:effectLst/>
                        <a:uLnTx/>
                        <a:uFillTx/>
                        <a:latin typeface="+mn-lt"/>
                        <a:ea typeface="Calibri" panose="020F0502020204030204" pitchFamily="34" charset="0"/>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Unlikely</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Yes – reactively</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extLst>
                  <a:ext uri="{0D108BD9-81ED-4DB2-BD59-A6C34878D82A}">
                    <a16:rowId xmlns:a16="http://schemas.microsoft.com/office/drawing/2014/main" val="1859489579"/>
                  </a:ext>
                </a:extLst>
              </a:tr>
              <a:tr h="494453">
                <a:tc>
                  <a:txBody>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3</a:t>
                      </a:r>
                    </a:p>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Moderate</a:t>
                      </a:r>
                      <a:r>
                        <a:rPr kumimoji="0" lang="en-US" sz="1000" b="1" i="0" u="none" strike="noStrike" kern="0" cap="none" spc="0" normalizeH="0" noProof="0" dirty="0">
                          <a:ln>
                            <a:noFill/>
                          </a:ln>
                          <a:solidFill>
                            <a:schemeClr val="tx1">
                              <a:lumMod val="50000"/>
                              <a:lumOff val="50000"/>
                            </a:schemeClr>
                          </a:solidFill>
                          <a:effectLst/>
                          <a:uLnTx/>
                          <a:uFillTx/>
                          <a:latin typeface="+mn-lt"/>
                          <a:cs typeface="Calibri Light" panose="020F0302020204030204" pitchFamily="34" charset="0"/>
                        </a:rPr>
                        <a:t> </a:t>
                      </a:r>
                      <a:endParaRPr kumimoji="0" lang="en-US" sz="1000" b="1"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endParaRPr>
                    </a:p>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800" b="0" i="1"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Preferred Supplier</a:t>
                      </a:r>
                      <a:endParaRPr lang="en-NZ" sz="8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Reactive input </a:t>
                      </a:r>
                      <a:b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b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(some access to power)</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Some</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Some challenges</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May resist</a:t>
                      </a:r>
                      <a:endParaRPr kumimoji="0" lang="en-US" sz="900" b="0" i="0" u="none" strike="noStrike" kern="0" cap="none" spc="0" normalizeH="0" baseline="0" noProof="0" dirty="0">
                        <a:ln>
                          <a:noFill/>
                        </a:ln>
                        <a:solidFill>
                          <a:schemeClr val="tx1">
                            <a:lumMod val="50000"/>
                            <a:lumOff val="50000"/>
                          </a:schemeClr>
                        </a:solidFill>
                        <a:effectLst/>
                        <a:uLnTx/>
                        <a:uFillTx/>
                        <a:latin typeface="+mn-lt"/>
                        <a:ea typeface="Calibri" panose="020F0502020204030204" pitchFamily="34" charset="0"/>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Typical – sometimes preferred with early knowledge</a:t>
                      </a:r>
                      <a:endParaRPr kumimoji="0" lang="en-US" sz="900" b="0" i="0" u="none" strike="noStrike" kern="0" cap="none" spc="0" normalizeH="0" baseline="0" noProof="0" dirty="0">
                        <a:ln>
                          <a:noFill/>
                        </a:ln>
                        <a:solidFill>
                          <a:schemeClr val="tx1">
                            <a:lumMod val="50000"/>
                            <a:lumOff val="50000"/>
                          </a:schemeClr>
                        </a:solidFill>
                        <a:effectLst/>
                        <a:uLnTx/>
                        <a:uFillTx/>
                        <a:latin typeface="+mn-lt"/>
                        <a:ea typeface="Calibri" panose="020F0502020204030204" pitchFamily="34" charset="0"/>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May listen to overtures</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Yes – reactively</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extLst>
                  <a:ext uri="{0D108BD9-81ED-4DB2-BD59-A6C34878D82A}">
                    <a16:rowId xmlns:a16="http://schemas.microsoft.com/office/drawing/2014/main" val="1690331399"/>
                  </a:ext>
                </a:extLst>
              </a:tr>
              <a:tr h="494453">
                <a:tc>
                  <a:txBody>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2</a:t>
                      </a:r>
                    </a:p>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Weak</a:t>
                      </a:r>
                    </a:p>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800" b="0" i="1"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Trivial Supplier</a:t>
                      </a:r>
                      <a:endParaRPr kumimoji="0" lang="en-US" sz="800" b="0" i="1" u="none" strike="noStrike" kern="0" cap="none" spc="0" normalizeH="0" baseline="0" noProof="0" dirty="0">
                        <a:ln>
                          <a:noFill/>
                        </a:ln>
                        <a:solidFill>
                          <a:schemeClr val="tx1">
                            <a:lumMod val="50000"/>
                            <a:lumOff val="50000"/>
                          </a:schemeClr>
                        </a:solidFill>
                        <a:effectLst/>
                        <a:uLnTx/>
                        <a:uFillTx/>
                        <a:latin typeface="+mn-lt"/>
                        <a:ea typeface="Calibri" panose="020F0502020204030204" pitchFamily="34" charset="0"/>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None </a:t>
                      </a:r>
                      <a:b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b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(trivial executive access)</a:t>
                      </a:r>
                      <a:endParaRPr kumimoji="0" lang="en-US" sz="900" b="0" i="0" u="none" strike="noStrike" kern="0" cap="none" spc="0" normalizeH="0" baseline="0" noProof="0" dirty="0">
                        <a:ln>
                          <a:noFill/>
                        </a:ln>
                        <a:solidFill>
                          <a:schemeClr val="tx1">
                            <a:lumMod val="50000"/>
                            <a:lumOff val="50000"/>
                          </a:schemeClr>
                        </a:solidFill>
                        <a:effectLst/>
                        <a:uLnTx/>
                        <a:uFillTx/>
                        <a:latin typeface="+mn-lt"/>
                        <a:ea typeface="Calibri" panose="020F0502020204030204" pitchFamily="34" charset="0"/>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Trivial to none</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No challenges</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Unlikely to resist</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Typical – rare early knowledge</a:t>
                      </a:r>
                      <a:endParaRPr kumimoji="0" lang="en-US" sz="900" b="0" i="0" u="none" strike="noStrike" kern="0" cap="none" spc="0" normalizeH="0" baseline="0" noProof="0" dirty="0">
                        <a:ln>
                          <a:noFill/>
                        </a:ln>
                        <a:solidFill>
                          <a:schemeClr val="tx1">
                            <a:lumMod val="50000"/>
                            <a:lumOff val="50000"/>
                          </a:schemeClr>
                        </a:solidFill>
                        <a:effectLst/>
                        <a:uLnTx/>
                        <a:uFillTx/>
                        <a:latin typeface="+mn-lt"/>
                        <a:ea typeface="Calibri" panose="020F0502020204030204" pitchFamily="34" charset="0"/>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Likely</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Probably not</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extLst>
                  <a:ext uri="{0D108BD9-81ED-4DB2-BD59-A6C34878D82A}">
                    <a16:rowId xmlns:a16="http://schemas.microsoft.com/office/drawing/2014/main" val="716375600"/>
                  </a:ext>
                </a:extLst>
              </a:tr>
              <a:tr h="494453">
                <a:tc>
                  <a:txBody>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1</a:t>
                      </a:r>
                    </a:p>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No Relationship</a:t>
                      </a:r>
                      <a:endParaRPr kumimoji="0" lang="en-US" sz="1000" b="1" i="0" u="none" strike="noStrike" kern="0" cap="none" spc="0" normalizeH="0" baseline="0" noProof="0" dirty="0">
                        <a:ln>
                          <a:noFill/>
                        </a:ln>
                        <a:solidFill>
                          <a:schemeClr val="tx1">
                            <a:lumMod val="50000"/>
                            <a:lumOff val="50000"/>
                          </a:schemeClr>
                        </a:solidFill>
                        <a:effectLst/>
                        <a:uLnTx/>
                        <a:uFillTx/>
                        <a:latin typeface="+mn-lt"/>
                        <a:ea typeface="Calibri" panose="020F0502020204030204" pitchFamily="34" charset="0"/>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N/A</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N/A</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N/A</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N/A</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N/A</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N/A</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No</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extLst>
                  <a:ext uri="{0D108BD9-81ED-4DB2-BD59-A6C34878D82A}">
                    <a16:rowId xmlns:a16="http://schemas.microsoft.com/office/drawing/2014/main" val="114557811"/>
                  </a:ext>
                </a:extLst>
              </a:tr>
              <a:tr h="494453">
                <a:tc>
                  <a:txBody>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0</a:t>
                      </a:r>
                    </a:p>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Poor / Negative</a:t>
                      </a:r>
                      <a:endParaRPr kumimoji="0" lang="en-US" sz="1000" b="1" i="0" u="none" strike="noStrike" kern="0" cap="none" spc="0" normalizeH="0" baseline="0" noProof="0" dirty="0">
                        <a:ln>
                          <a:noFill/>
                        </a:ln>
                        <a:solidFill>
                          <a:schemeClr val="tx1">
                            <a:lumMod val="50000"/>
                            <a:lumOff val="50000"/>
                          </a:schemeClr>
                        </a:solidFill>
                        <a:effectLst/>
                        <a:uLnTx/>
                        <a:uFillTx/>
                        <a:latin typeface="+mn-lt"/>
                        <a:ea typeface="Calibri" panose="020F0502020204030204" pitchFamily="34" charset="0"/>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Avoidance of interaction</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Negative</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Benefits outweigh challenges</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Positive</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Avoidance of including you</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Yes</a:t>
                      </a:r>
                    </a:p>
                  </a:txBody>
                  <a:tcPr marL="119184" marR="119184"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lumMod val="50000"/>
                              <a:lumOff val="50000"/>
                            </a:schemeClr>
                          </a:solidFill>
                          <a:effectLst/>
                          <a:uLnTx/>
                          <a:uFillTx/>
                          <a:latin typeface="+mn-lt"/>
                          <a:cs typeface="Calibri Light" panose="020F0302020204030204" pitchFamily="34" charset="0"/>
                        </a:rPr>
                        <a:t>No</a:t>
                      </a:r>
                      <a:endParaRPr lang="en-NZ" sz="900" dirty="0">
                        <a:solidFill>
                          <a:schemeClr val="tx1">
                            <a:lumMod val="50000"/>
                            <a:lumOff val="50000"/>
                          </a:schemeClr>
                        </a:solidFill>
                        <a:latin typeface="+mn-lt"/>
                        <a:cs typeface="Calibri Light" panose="020F0302020204030204" pitchFamily="34" charset="0"/>
                      </a:endParaRPr>
                    </a:p>
                  </a:txBody>
                  <a:tcPr marL="119184" marR="119184" marT="60960" marB="60960" anchor="ctr"/>
                </a:tc>
                <a:extLst>
                  <a:ext uri="{0D108BD9-81ED-4DB2-BD59-A6C34878D82A}">
                    <a16:rowId xmlns:a16="http://schemas.microsoft.com/office/drawing/2014/main" val="973904255"/>
                  </a:ext>
                </a:extLst>
              </a:tr>
            </a:tbl>
          </a:graphicData>
        </a:graphic>
      </p:graphicFrame>
    </p:spTree>
    <p:extLst>
      <p:ext uri="{BB962C8B-B14F-4D97-AF65-F5344CB8AC3E}">
        <p14:creationId xmlns:p14="http://schemas.microsoft.com/office/powerpoint/2010/main" val="1469031313"/>
      </p:ext>
    </p:extLst>
  </p:cSld>
  <p:clrMapOvr>
    <a:masterClrMapping/>
  </p:clrMapOvr>
</p:sld>
</file>

<file path=ppt/theme/theme1.xml><?xml version="1.0" encoding="utf-8"?>
<a:theme xmlns:a="http://schemas.openxmlformats.org/drawingml/2006/main" name="1_RetrospectVTI">
  <a:themeElements>
    <a:clrScheme name="Custom 1">
      <a:dk1>
        <a:sysClr val="windowText" lastClr="000000"/>
      </a:dk1>
      <a:lt1>
        <a:sysClr val="window" lastClr="FFFFFF"/>
      </a:lt1>
      <a:dk2>
        <a:srgbClr val="1F497D"/>
      </a:dk2>
      <a:lt2>
        <a:srgbClr val="EEECE1"/>
      </a:lt2>
      <a:accent1>
        <a:srgbClr val="433F84"/>
      </a:accent1>
      <a:accent2>
        <a:srgbClr val="3D1050"/>
      </a:accent2>
      <a:accent3>
        <a:srgbClr val="3B6CB1"/>
      </a:accent3>
      <a:accent4>
        <a:srgbClr val="2E9AD5"/>
      </a:accent4>
      <a:accent5>
        <a:srgbClr val="37C9EF"/>
      </a:accent5>
      <a:accent6>
        <a:srgbClr val="548DD4"/>
      </a:accent6>
      <a:hlink>
        <a:srgbClr val="0000FF"/>
      </a:hlink>
      <a:folHlink>
        <a:srgbClr val="800080"/>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im Ritchie Template.potx" id="{DA7BAD20-4CF4-4E6E-913B-6A3403565245}" vid="{196E41F6-1370-4D51-BFF6-2D2820FA66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93932EF5-314F-409E-8020-FEE5FA079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3.xml><?xml version="1.0" encoding="utf-8"?>
<ds:datastoreItem xmlns:ds="http://schemas.openxmlformats.org/officeDocument/2006/customXml" ds:itemID="{A03EEFF0-FB57-4CB4-8BFC-DF397689E2ED}">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Tim Ritchie Template</Template>
  <TotalTime>114</TotalTime>
  <Words>936</Words>
  <Application>Microsoft Office PowerPoint</Application>
  <PresentationFormat>Widescreen</PresentationFormat>
  <Paragraphs>157</Paragraphs>
  <Slides>17</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Bookman Old Style</vt:lpstr>
      <vt:lpstr>Calibri</vt:lpstr>
      <vt:lpstr>Calibri Light</vt:lpstr>
      <vt:lpstr>Franklin Gothic Book</vt:lpstr>
      <vt:lpstr>1_RetrospectVTI</vt:lpstr>
      <vt:lpstr>Strategic Account Plan Template</vt:lpstr>
      <vt:lpstr>Account Goals</vt:lpstr>
      <vt:lpstr>Prospect Profile</vt:lpstr>
      <vt:lpstr>Prospect Profile (con’t)</vt:lpstr>
      <vt:lpstr>Organizational Structure</vt:lpstr>
      <vt:lpstr>Key Influences</vt:lpstr>
      <vt:lpstr>Top 5 Initiatives</vt:lpstr>
      <vt:lpstr>History and Relationship Strength</vt:lpstr>
      <vt:lpstr>Relationship Strength – Clients Perspective </vt:lpstr>
      <vt:lpstr>Financial History and Opportunity</vt:lpstr>
      <vt:lpstr>Your Goals</vt:lpstr>
      <vt:lpstr>Action Plan 1</vt:lpstr>
      <vt:lpstr>Action Plan 2</vt:lpstr>
      <vt:lpstr>Action Plan 3</vt:lpstr>
      <vt:lpstr>Action Plan 4</vt:lpstr>
      <vt:lpstr>Action Plan 5</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Account Plan Template</dc:title>
  <dc:creator>Tim Ritchie</dc:creator>
  <cp:lastModifiedBy>Tim Ritchie</cp:lastModifiedBy>
  <cp:revision>9</cp:revision>
  <dcterms:created xsi:type="dcterms:W3CDTF">2022-02-08T00:32:18Z</dcterms:created>
  <dcterms:modified xsi:type="dcterms:W3CDTF">2022-09-21T20:47:31Z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