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7"/>
  </p:notesMasterIdLst>
  <p:sldIdLst>
    <p:sldId id="348" r:id="rId5"/>
    <p:sldId id="339" r:id="rId6"/>
    <p:sldId id="340" r:id="rId7"/>
    <p:sldId id="334" r:id="rId8"/>
    <p:sldId id="337" r:id="rId9"/>
    <p:sldId id="347" r:id="rId10"/>
    <p:sldId id="341" r:id="rId11"/>
    <p:sldId id="343" r:id="rId12"/>
    <p:sldId id="344" r:id="rId13"/>
    <p:sldId id="345" r:id="rId14"/>
    <p:sldId id="346" r:id="rId15"/>
    <p:sldId id="33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8225" autoAdjust="0"/>
  </p:normalViewPr>
  <p:slideViewPr>
    <p:cSldViewPr snapToGrid="0">
      <p:cViewPr varScale="1">
        <p:scale>
          <a:sx n="75" d="100"/>
          <a:sy n="75" d="100"/>
        </p:scale>
        <p:origin x="19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55478-3A39-472B-8C16-3728E1FBD8C8}"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302E5-EDA1-4417-8EBA-7A71786F76CC}" type="slidenum">
              <a:rPr lang="en-US" smtClean="0"/>
              <a:t>‹#›</a:t>
            </a:fld>
            <a:endParaRPr lang="en-US"/>
          </a:p>
        </p:txBody>
      </p:sp>
    </p:spTree>
    <p:extLst>
      <p:ext uri="{BB962C8B-B14F-4D97-AF65-F5344CB8AC3E}">
        <p14:creationId xmlns:p14="http://schemas.microsoft.com/office/powerpoint/2010/main" val="147914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can be completed in advance if you know who is attending. Make sure to document during the meeting. This is meant to be an executive-level meeting and we should expect C-Level participation from our client. We should deliver the same on our side. Ask for:</a:t>
            </a:r>
          </a:p>
          <a:p>
            <a:endParaRPr lang="en-US" baseline="0" dirty="0"/>
          </a:p>
          <a:p>
            <a:pPr marL="171450" indent="-171450">
              <a:buFont typeface="Arial" panose="020B0604020202020204" pitchFamily="34" charset="0"/>
              <a:buChar char="•"/>
            </a:pPr>
            <a:r>
              <a:rPr lang="en-US" baseline="0" dirty="0"/>
              <a:t>Name</a:t>
            </a:r>
          </a:p>
          <a:p>
            <a:pPr marL="171450" indent="-171450">
              <a:buFont typeface="Arial" panose="020B0604020202020204" pitchFamily="34" charset="0"/>
              <a:buChar char="•"/>
            </a:pPr>
            <a:r>
              <a:rPr lang="en-US" baseline="0" dirty="0"/>
              <a:t>Title</a:t>
            </a:r>
          </a:p>
          <a:p>
            <a:pPr marL="171450" indent="-171450">
              <a:buFont typeface="Arial" panose="020B0604020202020204" pitchFamily="34" charset="0"/>
              <a:buChar char="•"/>
            </a:pPr>
            <a:r>
              <a:rPr lang="en-US" baseline="0" dirty="0"/>
              <a:t>Relation to the project</a:t>
            </a:r>
          </a:p>
          <a:p>
            <a:pPr marL="171450" indent="-171450">
              <a:buFont typeface="Arial" panose="020B0604020202020204" pitchFamily="34" charset="0"/>
              <a:buChar char="•"/>
            </a:pPr>
            <a:r>
              <a:rPr lang="en-US" baseline="0" dirty="0"/>
              <a:t>How long they have been involved</a:t>
            </a:r>
          </a:p>
        </p:txBody>
      </p:sp>
      <p:sp>
        <p:nvSpPr>
          <p:cNvPr id="4" name="Slide Number Placeholder 3"/>
          <p:cNvSpPr>
            <a:spLocks noGrp="1"/>
          </p:cNvSpPr>
          <p:nvPr>
            <p:ph type="sldNum" sz="quarter" idx="5"/>
          </p:nvPr>
        </p:nvSpPr>
        <p:spPr/>
        <p:txBody>
          <a:bodyPr/>
          <a:lstStyle/>
          <a:p>
            <a:fld id="{1354182F-5F2A-4A14-B7A5-FACC49E907DB}" type="slidenum">
              <a:rPr lang="en-NZ" smtClean="0"/>
              <a:t>2</a:t>
            </a:fld>
            <a:endParaRPr lang="en-NZ"/>
          </a:p>
        </p:txBody>
      </p:sp>
    </p:spTree>
    <p:extLst>
      <p:ext uri="{BB962C8B-B14F-4D97-AF65-F5344CB8AC3E}">
        <p14:creationId xmlns:p14="http://schemas.microsoft.com/office/powerpoint/2010/main" val="371832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agenda slide – it sets expectations for the meeting. This</a:t>
            </a:r>
            <a:r>
              <a:rPr lang="en-US" baseline="0" dirty="0"/>
              <a:t> is an important strategic meeting and should last no less then one hour and no more than two hours. On average, you should plan 90 minutes for this meeting. As you facilitate the conversation, this should be interactive – not just us presenting to them. Engage the client in discussion early. Ask questions like:</a:t>
            </a:r>
          </a:p>
          <a:p>
            <a:endParaRPr lang="en-US" baseline="0" dirty="0"/>
          </a:p>
          <a:p>
            <a:pPr marL="171450" indent="-171450">
              <a:buFont typeface="Arial" panose="020B0604020202020204" pitchFamily="34" charset="0"/>
              <a:buChar char="•"/>
            </a:pPr>
            <a:r>
              <a:rPr lang="en-US" baseline="0" dirty="0"/>
              <a:t>Do you agree with this status</a:t>
            </a:r>
          </a:p>
          <a:p>
            <a:pPr marL="171450" indent="-171450">
              <a:buFont typeface="Arial" panose="020B0604020202020204" pitchFamily="34" charset="0"/>
              <a:buChar char="•"/>
            </a:pPr>
            <a:r>
              <a:rPr lang="en-US" baseline="0" dirty="0"/>
              <a:t>Do you have any concerns with this goal</a:t>
            </a:r>
          </a:p>
          <a:p>
            <a:pPr marL="171450" indent="-171450">
              <a:buFont typeface="Arial" panose="020B0604020202020204" pitchFamily="34" charset="0"/>
              <a:buChar char="•"/>
            </a:pPr>
            <a:r>
              <a:rPr lang="en-US" baseline="0" dirty="0"/>
              <a:t>Can you imagine any ways that items on our roadmap could support your initiatives</a:t>
            </a:r>
          </a:p>
          <a:p>
            <a:pPr marL="171450" indent="-171450">
              <a:buFont typeface="Arial" panose="020B0604020202020204" pitchFamily="34" charset="0"/>
              <a:buChar char="•"/>
            </a:pPr>
            <a:r>
              <a:rPr lang="en-US" baseline="0" dirty="0"/>
              <a:t>“Tell me more about that”</a:t>
            </a:r>
          </a:p>
          <a:p>
            <a:pPr marL="171450" indent="-171450">
              <a:buFont typeface="Arial" panose="020B0604020202020204" pitchFamily="34" charset="0"/>
              <a:buChar char="•"/>
            </a:pPr>
            <a:r>
              <a:rPr lang="en-US" baseline="0" dirty="0"/>
              <a:t>“Why”…”why”…”why”</a:t>
            </a:r>
          </a:p>
          <a:p>
            <a:pPr marL="171450" indent="-171450">
              <a:buFont typeface="Arial" panose="020B0604020202020204" pitchFamily="34" charset="0"/>
              <a:buChar char="•"/>
            </a:pPr>
            <a:r>
              <a:rPr lang="en-US" baseline="0" dirty="0"/>
              <a:t>“What would it mean if you could…”</a:t>
            </a:r>
          </a:p>
          <a:p>
            <a:pPr marL="171450" indent="-171450">
              <a:buFont typeface="Arial" panose="020B0604020202020204" pitchFamily="34" charset="0"/>
              <a:buChar char="•"/>
            </a:pPr>
            <a:r>
              <a:rPr lang="en-US" baseline="0" dirty="0"/>
              <a:t>Why is that important?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3</a:t>
            </a:fld>
            <a:endParaRPr lang="en-NZ"/>
          </a:p>
        </p:txBody>
      </p:sp>
    </p:spTree>
    <p:extLst>
      <p:ext uri="{BB962C8B-B14F-4D97-AF65-F5344CB8AC3E}">
        <p14:creationId xmlns:p14="http://schemas.microsoft.com/office/powerpoint/2010/main" val="206938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t>
            </a:r>
          </a:p>
          <a:p>
            <a:endParaRPr lang="en-US" dirty="0"/>
          </a:p>
          <a:p>
            <a:pPr marL="171450" indent="-171450">
              <a:buFont typeface="Arial" panose="020B0604020202020204" pitchFamily="34" charset="0"/>
              <a:buChar char="•"/>
            </a:pPr>
            <a:r>
              <a:rPr lang="en-US" dirty="0"/>
              <a:t>Did</a:t>
            </a:r>
            <a:r>
              <a:rPr lang="en-US" baseline="0" dirty="0"/>
              <a:t> I capture this project objective correctly?</a:t>
            </a:r>
          </a:p>
          <a:p>
            <a:pPr marL="171450" indent="-171450">
              <a:buFont typeface="Arial" panose="020B0604020202020204" pitchFamily="34" charset="0"/>
              <a:buChar char="•"/>
            </a:pPr>
            <a:r>
              <a:rPr lang="en-US" baseline="0" dirty="0"/>
              <a:t>How can I make it more accurate?</a:t>
            </a:r>
          </a:p>
          <a:p>
            <a:pPr marL="171450" indent="-171450">
              <a:buFont typeface="Arial" panose="020B0604020202020204" pitchFamily="34" charset="0"/>
              <a:buChar char="•"/>
            </a:pPr>
            <a:r>
              <a:rPr lang="en-US" baseline="0" dirty="0"/>
              <a:t>What will it mean if you accomplish this goal? </a:t>
            </a:r>
          </a:p>
          <a:p>
            <a:pPr marL="171450" indent="-171450">
              <a:buFont typeface="Arial" panose="020B0604020202020204" pitchFamily="34" charset="0"/>
              <a:buChar char="•"/>
            </a:pPr>
            <a:r>
              <a:rPr lang="en-US" baseline="0" dirty="0"/>
              <a:t>What will it mean if you don’t?</a:t>
            </a:r>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4</a:t>
            </a:fld>
            <a:endParaRPr lang="en-NZ"/>
          </a:p>
        </p:txBody>
      </p:sp>
    </p:spTree>
    <p:extLst>
      <p:ext uri="{BB962C8B-B14F-4D97-AF65-F5344CB8AC3E}">
        <p14:creationId xmlns:p14="http://schemas.microsoft.com/office/powerpoint/2010/main" val="50319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p>
          <a:p>
            <a:endParaRPr lang="en-US" dirty="0"/>
          </a:p>
          <a:p>
            <a:pPr marL="171450" indent="-171450">
              <a:buFont typeface="Arial" panose="020B0604020202020204" pitchFamily="34" charset="0"/>
              <a:buChar char="•"/>
            </a:pPr>
            <a:r>
              <a:rPr lang="en-US" dirty="0"/>
              <a:t>Do you agree with these key metrics</a:t>
            </a:r>
          </a:p>
          <a:p>
            <a:pPr marL="171450" indent="-171450">
              <a:buFont typeface="Arial" panose="020B0604020202020204" pitchFamily="34" charset="0"/>
              <a:buChar char="•"/>
            </a:pPr>
            <a:r>
              <a:rPr lang="en-US" dirty="0"/>
              <a:t>(For</a:t>
            </a:r>
            <a:r>
              <a:rPr lang="en-US" baseline="0" dirty="0"/>
              <a:t> each ) Do you agree with the status here?</a:t>
            </a:r>
          </a:p>
          <a:p>
            <a:pPr marL="171450" indent="-171450">
              <a:buFont typeface="Arial" panose="020B0604020202020204" pitchFamily="34" charset="0"/>
              <a:buChar char="•"/>
            </a:pPr>
            <a:r>
              <a:rPr lang="en-US" baseline="0" dirty="0"/>
              <a:t>What did I miss?</a:t>
            </a:r>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5</a:t>
            </a:fld>
            <a:endParaRPr lang="en-NZ"/>
          </a:p>
        </p:txBody>
      </p:sp>
    </p:spTree>
    <p:extLst>
      <p:ext uri="{BB962C8B-B14F-4D97-AF65-F5344CB8AC3E}">
        <p14:creationId xmlns:p14="http://schemas.microsoft.com/office/powerpoint/2010/main" val="154061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has been accomplished to date and what does that mean for the project and the</a:t>
            </a:r>
            <a:r>
              <a:rPr lang="en-US" baseline="0" dirty="0"/>
              <a:t> client overall? These should be plain English and demonstrable.</a:t>
            </a:r>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6</a:t>
            </a:fld>
            <a:endParaRPr lang="en-NZ"/>
          </a:p>
        </p:txBody>
      </p:sp>
    </p:spTree>
    <p:extLst>
      <p:ext uri="{BB962C8B-B14F-4D97-AF65-F5344CB8AC3E}">
        <p14:creationId xmlns:p14="http://schemas.microsoft.com/office/powerpoint/2010/main" val="137783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Learnings</a:t>
            </a:r>
            <a:r>
              <a:rPr lang="en-US" baseline="0" dirty="0"/>
              <a:t> discussed here should be honest and transparent. Don’t try to position. Recommendations should be valuable and strategic. They should pertain to the specific project, but don’t be afraid to make broad strategic recommendations based on our experience with other clients (though don’t name them unless you </a:t>
            </a:r>
            <a:r>
              <a:rPr lang="en-US" baseline="0"/>
              <a:t>have permission).</a:t>
            </a:r>
            <a:endParaRPr lang="en-US" dirty="0"/>
          </a:p>
          <a:p>
            <a:endParaRPr lang="en-US" dirty="0"/>
          </a:p>
          <a:p>
            <a:r>
              <a:rPr lang="en-US" dirty="0"/>
              <a:t>Ask:</a:t>
            </a:r>
          </a:p>
          <a:p>
            <a:endParaRPr lang="en-US" dirty="0"/>
          </a:p>
          <a:p>
            <a:pPr marL="171450" indent="-171450">
              <a:buFont typeface="Arial" panose="020B0604020202020204" pitchFamily="34" charset="0"/>
              <a:buChar char="•"/>
            </a:pPr>
            <a:r>
              <a:rPr lang="en-US" dirty="0"/>
              <a:t>Do these learnings seem right?</a:t>
            </a:r>
          </a:p>
          <a:p>
            <a:pPr marL="171450" indent="-171450">
              <a:buFont typeface="Arial" panose="020B0604020202020204" pitchFamily="34" charset="0"/>
              <a:buChar char="•"/>
            </a:pPr>
            <a:r>
              <a:rPr lang="en-US" dirty="0"/>
              <a:t>What have I missed?</a:t>
            </a:r>
          </a:p>
          <a:p>
            <a:pPr marL="171450" indent="-171450">
              <a:buFont typeface="Arial" panose="020B0604020202020204" pitchFamily="34" charset="0"/>
              <a:buChar char="•"/>
            </a:pPr>
            <a:r>
              <a:rPr lang="en-US" dirty="0"/>
              <a:t>What other recommendations do you have?</a:t>
            </a:r>
          </a:p>
          <a:p>
            <a:pPr marL="171450" indent="-171450">
              <a:buFont typeface="Arial" panose="020B0604020202020204" pitchFamily="34" charset="0"/>
              <a:buChar char="•"/>
            </a:pPr>
            <a:r>
              <a:rPr lang="en-US" dirty="0"/>
              <a:t>(For each) What will it mean if we</a:t>
            </a:r>
            <a:r>
              <a:rPr lang="en-US" baseline="0" dirty="0"/>
              <a:t> are able to action this recommendation?</a:t>
            </a:r>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7</a:t>
            </a:fld>
            <a:endParaRPr lang="en-NZ"/>
          </a:p>
        </p:txBody>
      </p:sp>
    </p:spTree>
    <p:extLst>
      <p:ext uri="{BB962C8B-B14F-4D97-AF65-F5344CB8AC3E}">
        <p14:creationId xmlns:p14="http://schemas.microsoft.com/office/powerpoint/2010/main" val="180960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p>
          <a:p>
            <a:endParaRPr lang="en-US" dirty="0"/>
          </a:p>
          <a:p>
            <a:pPr marL="171450" indent="-171450">
              <a:buFont typeface="Arial" panose="020B0604020202020204" pitchFamily="34" charset="0"/>
              <a:buChar char="•"/>
            </a:pPr>
            <a:r>
              <a:rPr lang="en-US" dirty="0"/>
              <a:t>What</a:t>
            </a:r>
            <a:r>
              <a:rPr lang="en-US" baseline="0" dirty="0"/>
              <a:t> else would you add</a:t>
            </a:r>
            <a:r>
              <a:rPr lang="en-US" dirty="0"/>
              <a:t>?</a:t>
            </a:r>
          </a:p>
          <a:p>
            <a:pPr marL="171450" indent="-171450">
              <a:buFont typeface="Arial" panose="020B0604020202020204" pitchFamily="34" charset="0"/>
              <a:buChar char="•"/>
            </a:pPr>
            <a:r>
              <a:rPr lang="en-US" dirty="0"/>
              <a:t>Are</a:t>
            </a:r>
            <a:r>
              <a:rPr lang="en-US" baseline="0" dirty="0"/>
              <a:t> these ranked in priority order?</a:t>
            </a:r>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8</a:t>
            </a:fld>
            <a:endParaRPr lang="en-NZ"/>
          </a:p>
        </p:txBody>
      </p:sp>
    </p:spTree>
    <p:extLst>
      <p:ext uri="{BB962C8B-B14F-4D97-AF65-F5344CB8AC3E}">
        <p14:creationId xmlns:p14="http://schemas.microsoft.com/office/powerpoint/2010/main" val="19982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slide</a:t>
            </a:r>
            <a:r>
              <a:rPr lang="en-US" baseline="0" dirty="0"/>
              <a:t> is to give all attendees a sense of our full scope of services. This slide should last less than 5 minutes and should not be a sales pitch. If the client asks about a service line, drill deeper. But only if they ask.</a:t>
            </a:r>
            <a:endParaRPr lang="en-US" dirty="0"/>
          </a:p>
          <a:p>
            <a:endParaRPr lang="en-US" dirty="0"/>
          </a:p>
          <a:p>
            <a:r>
              <a:rPr lang="en-US" dirty="0"/>
              <a:t>Keep</a:t>
            </a:r>
            <a:r>
              <a:rPr lang="en-US" baseline="0" dirty="0"/>
              <a:t> all bullets even if they are not pertinent. The idea is to give the client a sense of the breadth of our services.</a:t>
            </a:r>
          </a:p>
        </p:txBody>
      </p:sp>
      <p:sp>
        <p:nvSpPr>
          <p:cNvPr id="4" name="Slide Number Placeholder 3"/>
          <p:cNvSpPr>
            <a:spLocks noGrp="1"/>
          </p:cNvSpPr>
          <p:nvPr>
            <p:ph type="sldNum" sz="quarter" idx="5"/>
          </p:nvPr>
        </p:nvSpPr>
        <p:spPr/>
        <p:txBody>
          <a:bodyPr/>
          <a:lstStyle/>
          <a:p>
            <a:fld id="{1354182F-5F2A-4A14-B7A5-FACC49E907DB}" type="slidenum">
              <a:rPr lang="en-NZ" smtClean="0"/>
              <a:t>9</a:t>
            </a:fld>
            <a:endParaRPr lang="en-NZ"/>
          </a:p>
        </p:txBody>
      </p:sp>
    </p:spTree>
    <p:extLst>
      <p:ext uri="{BB962C8B-B14F-4D97-AF65-F5344CB8AC3E}">
        <p14:creationId xmlns:p14="http://schemas.microsoft.com/office/powerpoint/2010/main" val="111911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at</a:t>
            </a:r>
            <a:r>
              <a:rPr lang="en-US" baseline="0" dirty="0"/>
              <a:t> least three prioritized initiatives is critical. Make sure the client knows in advance that we are expecting this information from them. These should be strategic-level initiatives, not necessarily related to this project, but company-wide strategic initiatives. You can even provide them the slide template to fill in. After you have all three (and not before), ask:</a:t>
            </a:r>
          </a:p>
          <a:p>
            <a:endParaRPr lang="en-US" baseline="0" dirty="0"/>
          </a:p>
          <a:p>
            <a:pPr marL="171450" indent="-171450">
              <a:buFont typeface="Arial" panose="020B0604020202020204" pitchFamily="34" charset="0"/>
              <a:buChar char="•"/>
            </a:pPr>
            <a:r>
              <a:rPr lang="en-US" dirty="0"/>
              <a:t>What</a:t>
            </a:r>
            <a:r>
              <a:rPr lang="en-US" baseline="0" dirty="0"/>
              <a:t> makes these three so critical</a:t>
            </a:r>
          </a:p>
          <a:p>
            <a:pPr marL="171450" indent="-171450">
              <a:buFont typeface="Arial" panose="020B0604020202020204" pitchFamily="34" charset="0"/>
              <a:buChar char="•"/>
            </a:pPr>
            <a:r>
              <a:rPr lang="en-US" baseline="0" dirty="0"/>
              <a:t>What will it mean if you achieve them</a:t>
            </a:r>
          </a:p>
          <a:p>
            <a:pPr marL="171450" indent="-171450">
              <a:buFont typeface="Arial" panose="020B0604020202020204" pitchFamily="34" charset="0"/>
              <a:buChar char="•"/>
            </a:pPr>
            <a:r>
              <a:rPr lang="en-US" baseline="0" dirty="0"/>
              <a:t>What will it mean if you don’t achieve them</a:t>
            </a:r>
          </a:p>
          <a:p>
            <a:pPr marL="171450" indent="-171450">
              <a:buFont typeface="Arial" panose="020B0604020202020204" pitchFamily="34" charset="0"/>
              <a:buChar char="•"/>
            </a:pPr>
            <a:r>
              <a:rPr lang="en-US" baseline="0" dirty="0"/>
              <a:t>What challenges are you encountering in trying to meet them</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5"/>
          </p:nvPr>
        </p:nvSpPr>
        <p:spPr/>
        <p:txBody>
          <a:bodyPr/>
          <a:lstStyle/>
          <a:p>
            <a:fld id="{1354182F-5F2A-4A14-B7A5-FACC49E907DB}" type="slidenum">
              <a:rPr lang="en-NZ" smtClean="0"/>
              <a:t>10</a:t>
            </a:fld>
            <a:endParaRPr lang="en-NZ"/>
          </a:p>
        </p:txBody>
      </p:sp>
    </p:spTree>
    <p:extLst>
      <p:ext uri="{BB962C8B-B14F-4D97-AF65-F5344CB8AC3E}">
        <p14:creationId xmlns:p14="http://schemas.microsoft.com/office/powerpoint/2010/main" val="12180680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descr="A lake with trees and mountains in the background&#10;&#10;Description automatically generated with medium confidence">
            <a:extLst>
              <a:ext uri="{FF2B5EF4-FFF2-40B4-BE49-F238E27FC236}">
                <a16:creationId xmlns:a16="http://schemas.microsoft.com/office/drawing/2014/main" id="{A4B4B6B8-2DA6-46B3-9892-B69BA123BE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b="25112"/>
          <a:stretch/>
        </p:blipFill>
        <p:spPr>
          <a:xfrm>
            <a:off x="-23547" y="0"/>
            <a:ext cx="12210192" cy="6858000"/>
          </a:xfrm>
          <a:prstGeom prst="rect">
            <a:avLst/>
          </a:prstGeom>
        </p:spPr>
      </p:pic>
      <p:sp>
        <p:nvSpPr>
          <p:cNvPr id="20" name="Rectangle 19">
            <a:extLst>
              <a:ext uri="{FF2B5EF4-FFF2-40B4-BE49-F238E27FC236}">
                <a16:creationId xmlns:a16="http://schemas.microsoft.com/office/drawing/2014/main" id="{C35CB540-2833-4AA0-B62C-B76BC18E6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71265AD4-AB99-4D3A-A378-3E50FCBDC7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D5BC5C-931F-4A06-846B-E67FC013A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DABF2D5-587B-414C-A080-9C6C4F074AA1}"/>
              </a:ext>
            </a:extLst>
          </p:cNvPr>
          <p:cNvSpPr>
            <a:spLocks noGrp="1"/>
          </p:cNvSpPr>
          <p:nvPr>
            <p:ph type="title" idx="4294967295" hasCustomPrompt="1"/>
          </p:nvPr>
        </p:nvSpPr>
        <p:spPr>
          <a:xfrm>
            <a:off x="0" y="5121275"/>
            <a:ext cx="7961313" cy="1279525"/>
          </a:xfrm>
        </p:spPr>
        <p:txBody>
          <a:bodyPr vert="horz" lIns="91440" tIns="45720" rIns="91440" bIns="45720" rtlCol="0" anchor="ctr">
            <a:normAutofit/>
          </a:bodyPr>
          <a:lstStyle>
            <a:lvl1pPr>
              <a:defRPr/>
            </a:lvl1pPr>
          </a:lstStyle>
          <a:p>
            <a:pPr algn="r"/>
            <a:r>
              <a:rPr lang="en-US" sz="3200" dirty="0">
                <a:solidFill>
                  <a:srgbClr val="FFFFFF"/>
                </a:solidFill>
              </a:rPr>
              <a:t>Title Slide Template</a:t>
            </a:r>
          </a:p>
        </p:txBody>
      </p:sp>
      <p:sp>
        <p:nvSpPr>
          <p:cNvPr id="24" name="Subtitle 2">
            <a:extLst>
              <a:ext uri="{FF2B5EF4-FFF2-40B4-BE49-F238E27FC236}">
                <a16:creationId xmlns:a16="http://schemas.microsoft.com/office/drawing/2014/main" id="{FC5142DF-2698-4A95-8455-541186630AF4}"/>
              </a:ext>
            </a:extLst>
          </p:cNvPr>
          <p:cNvSpPr>
            <a:spLocks noGrp="1"/>
          </p:cNvSpPr>
          <p:nvPr>
            <p:ph type="body" sz="half" idx="4294967295"/>
          </p:nvPr>
        </p:nvSpPr>
        <p:spPr>
          <a:xfrm>
            <a:off x="9113245" y="5121275"/>
            <a:ext cx="3073400" cy="1279525"/>
          </a:xfrm>
        </p:spPr>
        <p:txBody>
          <a:bodyPr vert="horz" lIns="91440" tIns="45720" rIns="91440" bIns="45720" rtlCol="0" anchor="ctr">
            <a:normAutofit/>
          </a:bodyPr>
          <a:lstStyle/>
          <a:p>
            <a:pPr marL="0" indent="0">
              <a:lnSpc>
                <a:spcPct val="100000"/>
              </a:lnSpc>
              <a:buNone/>
            </a:pPr>
            <a:r>
              <a:rPr lang="en-US" sz="1500" cap="all" spc="200" dirty="0">
                <a:solidFill>
                  <a:srgbClr val="FFFFFF"/>
                </a:solidFill>
              </a:rPr>
              <a:t>Month, Day, Year</a:t>
            </a:r>
          </a:p>
        </p:txBody>
      </p:sp>
      <p:cxnSp>
        <p:nvCxnSpPr>
          <p:cNvPr id="25" name="Straight Connector 24">
            <a:extLst>
              <a:ext uri="{FF2B5EF4-FFF2-40B4-BE49-F238E27FC236}">
                <a16:creationId xmlns:a16="http://schemas.microsoft.com/office/drawing/2014/main" id="{D1AAB3FE-E2B0-4559-8C00-32D489C18A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18217-4623-48A2-893F-DFAB27ADA0C6}" type="datetime1">
              <a:rPr lang="en-US" smtClean="0"/>
              <a:t>9/21/2022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PROPRIETARY AND CONFIDENTIAL</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7A794D76-E80D-417D-91DC-86BCC0B6A060}" type="datetime1">
              <a:rPr lang="en-US" smtClean="0"/>
              <a:t>9/21/2022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PROPRIETARY AND CONFIDENTIAL</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545DD87D-A2CD-489B-9088-289CD85DBF3D}" type="datetime1">
              <a:rPr lang="en-US" smtClean="0"/>
              <a:t>9/21/2022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PROPRIETARY AND CONFIDENTIAL</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3D5FA0A-0C60-45E9-865B-E7CB51A466D7}" type="datetime1">
              <a:rPr lang="en-US" smtClean="0"/>
              <a:t>9/21/2022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PROPRIETARY AND CONFIDENTIAL</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3191ECC4-B65B-47F6-A9B3-85E60245C869}" type="datetime1">
              <a:rPr lang="en-US" smtClean="0"/>
              <a:t>9/21/2022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PROPRIETARY AND CONFIDENTIAL</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D26EEFAB-8840-467F-9A91-556589D74991}" type="datetime1">
              <a:rPr lang="en-US" smtClean="0"/>
              <a:t>9/21/2022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PROPRIETARY AND CONFIDENTIAL</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8BFF8500-F4CD-4C72-AE08-43D666BBFA37}" type="datetime1">
              <a:rPr lang="en-US" smtClean="0"/>
              <a:t>9/21/2022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PROPRIETARY AND CONFIDENTIAL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2222E9E-619D-4BC0-9885-2628DF322CB9}" type="datetime1">
              <a:rPr lang="en-US" smtClean="0"/>
              <a:t>9/21/2022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a:t>PROPRIETARY AND CONFIDENTIAL</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30341136-BD34-4B72-9F3E-E6698C89B072}" type="datetime1">
              <a:rPr lang="en-US" smtClean="0"/>
              <a:t>9/21/2022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PROPRIETARY AND CONFIDENTIAL</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40258-9D06-4612-B387-ADE4D4CB2269}"/>
              </a:ext>
            </a:extLst>
          </p:cNvPr>
          <p:cNvSpPr>
            <a:spLocks noGrp="1"/>
          </p:cNvSpPr>
          <p:nvPr>
            <p:ph type="title" idx="4294967295"/>
          </p:nvPr>
        </p:nvSpPr>
        <p:spPr>
          <a:xfrm>
            <a:off x="1066800" y="327503"/>
            <a:ext cx="10058400" cy="594360"/>
          </a:xfrm>
          <a:solidFill>
            <a:srgbClr val="BFBFBF">
              <a:alpha val="30196"/>
            </a:srgbClr>
          </a:solidFill>
        </p:spPr>
        <p:txBody>
          <a:bodyPr vert="horz" lIns="91440" tIns="45720" rIns="91440" bIns="45720" rtlCol="0" anchor="ctr">
            <a:normAutofit/>
          </a:bodyPr>
          <a:lstStyle/>
          <a:p>
            <a:pPr algn="ctr"/>
            <a:r>
              <a:rPr lang="en-US" sz="3200" dirty="0">
                <a:solidFill>
                  <a:srgbClr val="002060"/>
                </a:solidFill>
              </a:rPr>
              <a:t>Quarterly Business Review Template</a:t>
            </a:r>
          </a:p>
        </p:txBody>
      </p:sp>
      <p:sp>
        <p:nvSpPr>
          <p:cNvPr id="3" name="Text Placeholder 2">
            <a:extLst>
              <a:ext uri="{FF2B5EF4-FFF2-40B4-BE49-F238E27FC236}">
                <a16:creationId xmlns:a16="http://schemas.microsoft.com/office/drawing/2014/main" id="{F554C733-C51D-4BE5-865C-ECFC5605B9BA}"/>
              </a:ext>
            </a:extLst>
          </p:cNvPr>
          <p:cNvSpPr>
            <a:spLocks noGrp="1"/>
          </p:cNvSpPr>
          <p:nvPr>
            <p:ph type="body" sz="half" idx="4294967295"/>
          </p:nvPr>
        </p:nvSpPr>
        <p:spPr>
          <a:xfrm>
            <a:off x="1097280" y="3746500"/>
            <a:ext cx="10058400" cy="2122592"/>
          </a:xfrm>
        </p:spPr>
        <p:txBody>
          <a:bodyPr/>
          <a:lstStyle/>
          <a:p>
            <a:r>
              <a:rPr lang="en-US" sz="2000" cap="all" spc="200" dirty="0">
                <a:solidFill>
                  <a:srgbClr val="FFFFFF"/>
                </a:solidFill>
              </a:rPr>
              <a:t>Month, Day, Year</a:t>
            </a:r>
          </a:p>
        </p:txBody>
      </p:sp>
      <p:sp>
        <p:nvSpPr>
          <p:cNvPr id="5" name="Title 1">
            <a:extLst>
              <a:ext uri="{FF2B5EF4-FFF2-40B4-BE49-F238E27FC236}">
                <a16:creationId xmlns:a16="http://schemas.microsoft.com/office/drawing/2014/main" id="{4B2D9227-3742-D330-8DBA-60798B760D7A}"/>
              </a:ext>
            </a:extLst>
          </p:cNvPr>
          <p:cNvSpPr txBox="1">
            <a:spLocks/>
          </p:cNvSpPr>
          <p:nvPr/>
        </p:nvSpPr>
        <p:spPr>
          <a:xfrm>
            <a:off x="6494318" y="5888102"/>
            <a:ext cx="5617575" cy="434647"/>
          </a:xfrm>
          <a:prstGeom prst="rect">
            <a:avLst/>
          </a:prstGeom>
          <a:solidFill>
            <a:schemeClr val="bg1">
              <a:lumMod val="8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r"/>
            <a:r>
              <a:rPr lang="en-US" sz="2400" dirty="0">
                <a:solidFill>
                  <a:schemeClr val="tx1"/>
                </a:solidFill>
              </a:rPr>
              <a:t>Make sure to read notes on each slide</a:t>
            </a:r>
          </a:p>
        </p:txBody>
      </p:sp>
    </p:spTree>
    <p:extLst>
      <p:ext uri="{BB962C8B-B14F-4D97-AF65-F5344CB8AC3E}">
        <p14:creationId xmlns:p14="http://schemas.microsoft.com/office/powerpoint/2010/main" val="73913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CE54-6380-4C1E-B1AD-2607637AE923}"/>
              </a:ext>
            </a:extLst>
          </p:cNvPr>
          <p:cNvSpPr>
            <a:spLocks noGrp="1"/>
          </p:cNvSpPr>
          <p:nvPr>
            <p:ph type="title"/>
          </p:nvPr>
        </p:nvSpPr>
        <p:spPr/>
        <p:txBody>
          <a:bodyPr/>
          <a:lstStyle/>
          <a:p>
            <a:r>
              <a:rPr lang="en-US" dirty="0"/>
              <a:t>[Client’s]</a:t>
            </a:r>
            <a:r>
              <a:rPr lang="en-US" baseline="0" dirty="0"/>
              <a:t> Top Three Initiatives</a:t>
            </a:r>
            <a:endParaRPr lang="en-US" dirty="0"/>
          </a:p>
        </p:txBody>
      </p:sp>
      <p:sp>
        <p:nvSpPr>
          <p:cNvPr id="4" name="Content Placeholder 3">
            <a:extLst>
              <a:ext uri="{FF2B5EF4-FFF2-40B4-BE49-F238E27FC236}">
                <a16:creationId xmlns:a16="http://schemas.microsoft.com/office/drawing/2014/main" id="{F84C14C8-4093-46E3-B2E0-06B2B4EBE67F}"/>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ECD822AB-2776-4573-A28A-40915CF758B5}"/>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28884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D72F-CE39-4636-91E6-C9BDB3061A9C}"/>
              </a:ext>
            </a:extLst>
          </p:cNvPr>
          <p:cNvSpPr>
            <a:spLocks noGrp="1"/>
          </p:cNvSpPr>
          <p:nvPr>
            <p:ph type="title"/>
          </p:nvPr>
        </p:nvSpPr>
        <p:spPr/>
        <p:txBody>
          <a:bodyPr/>
          <a:lstStyle/>
          <a:p>
            <a:r>
              <a:rPr lang="en-US" dirty="0"/>
              <a:t>Meeting</a:t>
            </a:r>
            <a:r>
              <a:rPr lang="en-US" baseline="0" dirty="0"/>
              <a:t> </a:t>
            </a:r>
            <a:r>
              <a:rPr lang="en-US" baseline="0" dirty="0" err="1"/>
              <a:t>Wrapup</a:t>
            </a:r>
            <a:endParaRPr lang="en-US" dirty="0"/>
          </a:p>
        </p:txBody>
      </p:sp>
      <p:sp>
        <p:nvSpPr>
          <p:cNvPr id="3" name="Content Placeholder 2">
            <a:extLst>
              <a:ext uri="{FF2B5EF4-FFF2-40B4-BE49-F238E27FC236}">
                <a16:creationId xmlns:a16="http://schemas.microsoft.com/office/drawing/2014/main" id="{6A449352-A7CD-4697-BE68-4DC671F5D5D6}"/>
              </a:ext>
            </a:extLst>
          </p:cNvPr>
          <p:cNvSpPr>
            <a:spLocks noGrp="1"/>
          </p:cNvSpPr>
          <p:nvPr>
            <p:ph idx="1"/>
          </p:nvPr>
        </p:nvSpPr>
        <p:spPr/>
        <p:txBody>
          <a:bodyPr/>
          <a:lstStyle/>
          <a:p>
            <a:r>
              <a:rPr lang="en-US" dirty="0"/>
              <a:t>In</a:t>
            </a:r>
            <a:r>
              <a:rPr lang="en-US" baseline="0" dirty="0"/>
              <a:t> a perfect world, what other services would you like us to provide?</a:t>
            </a:r>
          </a:p>
          <a:p>
            <a:r>
              <a:rPr lang="en-US" baseline="0" dirty="0"/>
              <a:t>What is one thing we can do better?</a:t>
            </a:r>
          </a:p>
          <a:p>
            <a:r>
              <a:rPr lang="en-US" baseline="0" dirty="0"/>
              <a:t>What are three things you appreciate most about working with us?</a:t>
            </a:r>
          </a:p>
          <a:p>
            <a:r>
              <a:rPr lang="en-US" baseline="0" dirty="0"/>
              <a:t>Would you recommend us to a colleague to deliver similar services?</a:t>
            </a:r>
          </a:p>
          <a:p>
            <a:r>
              <a:rPr lang="en-US" dirty="0"/>
              <a:t>Do you feel like you get good value for the money you spend with XXX?</a:t>
            </a:r>
            <a:endParaRPr lang="en-US" baseline="0" dirty="0"/>
          </a:p>
          <a:p>
            <a:r>
              <a:rPr lang="en-US" dirty="0"/>
              <a:t>Is there anything that would prevent you from continuing to work with us?</a:t>
            </a:r>
          </a:p>
          <a:p>
            <a:r>
              <a:rPr lang="en-US" dirty="0"/>
              <a:t>Let’s schedule the next business review.</a:t>
            </a:r>
          </a:p>
        </p:txBody>
      </p:sp>
      <p:sp>
        <p:nvSpPr>
          <p:cNvPr id="4" name="Footer Placeholder 3">
            <a:extLst>
              <a:ext uri="{FF2B5EF4-FFF2-40B4-BE49-F238E27FC236}">
                <a16:creationId xmlns:a16="http://schemas.microsoft.com/office/drawing/2014/main" id="{1F8BCC7F-291F-4A4D-9F21-878DDBD23092}"/>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424039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8208B-1C09-4103-8604-B05A168415B1}"/>
              </a:ext>
            </a:extLst>
          </p:cNvPr>
          <p:cNvSpPr>
            <a:spLocks noGrp="1"/>
          </p:cNvSpPr>
          <p:nvPr>
            <p:ph type="title"/>
          </p:nvPr>
        </p:nvSpPr>
        <p:spPr/>
        <p:txBody>
          <a:bodyPr anchor="b">
            <a:normAutofit/>
          </a:bodyPr>
          <a:lstStyle/>
          <a:p>
            <a:pPr algn="ctr"/>
            <a:r>
              <a:rPr lang="en-US" dirty="0"/>
              <a:t>Thank you!</a:t>
            </a:r>
          </a:p>
        </p:txBody>
      </p:sp>
      <p:sp>
        <p:nvSpPr>
          <p:cNvPr id="12" name="Subtitle 2">
            <a:extLst>
              <a:ext uri="{FF2B5EF4-FFF2-40B4-BE49-F238E27FC236}">
                <a16:creationId xmlns:a16="http://schemas.microsoft.com/office/drawing/2014/main" id="{9BA6E462-BBB5-4F87-B63E-4938BA6A7CAC}"/>
              </a:ext>
            </a:extLst>
          </p:cNvPr>
          <p:cNvSpPr>
            <a:spLocks noGrp="1"/>
          </p:cNvSpPr>
          <p:nvPr>
            <p:ph type="body" idx="1"/>
          </p:nvPr>
        </p:nvSpPr>
        <p:spPr/>
        <p:txBody>
          <a:bodyPr>
            <a:normAutofit fontScale="92500" lnSpcReduction="10000"/>
          </a:bodyPr>
          <a:lstStyle/>
          <a:p>
            <a:r>
              <a:rPr lang="en-US" b="1" dirty="0"/>
              <a:t>Contact name</a:t>
            </a:r>
            <a:br>
              <a:rPr lang="en-US" b="1" dirty="0"/>
            </a:br>
            <a:r>
              <a:rPr lang="en-US" dirty="0"/>
              <a:t>Phone</a:t>
            </a:r>
            <a:br>
              <a:rPr lang="en-US" dirty="0"/>
            </a:br>
            <a:r>
              <a:rPr lang="en-US" dirty="0"/>
              <a:t>email</a:t>
            </a:r>
          </a:p>
        </p:txBody>
      </p:sp>
    </p:spTree>
    <p:extLst>
      <p:ext uri="{BB962C8B-B14F-4D97-AF65-F5344CB8AC3E}">
        <p14:creationId xmlns:p14="http://schemas.microsoft.com/office/powerpoint/2010/main" val="1716374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A1F70-26C4-4FDF-8A78-56FCA42424D3}"/>
              </a:ext>
            </a:extLst>
          </p:cNvPr>
          <p:cNvSpPr>
            <a:spLocks noGrp="1"/>
          </p:cNvSpPr>
          <p:nvPr>
            <p:ph type="title"/>
          </p:nvPr>
        </p:nvSpPr>
        <p:spPr/>
        <p:txBody>
          <a:bodyPr/>
          <a:lstStyle/>
          <a:p>
            <a:r>
              <a:rPr lang="en-US" dirty="0"/>
              <a:t>Introductions</a:t>
            </a:r>
          </a:p>
        </p:txBody>
      </p:sp>
      <p:sp>
        <p:nvSpPr>
          <p:cNvPr id="4" name="Content Placeholder 3">
            <a:extLst>
              <a:ext uri="{FF2B5EF4-FFF2-40B4-BE49-F238E27FC236}">
                <a16:creationId xmlns:a16="http://schemas.microsoft.com/office/drawing/2014/main" id="{11B61607-43E1-4EAF-8D4C-2F8FE676AD0B}"/>
              </a:ext>
            </a:extLst>
          </p:cNvPr>
          <p:cNvSpPr>
            <a:spLocks noGrp="1"/>
          </p:cNvSpPr>
          <p:nvPr>
            <p:ph idx="1"/>
          </p:nvPr>
        </p:nvSpPr>
        <p:spPr/>
        <p:txBody>
          <a:bodyPr/>
          <a:lstStyle/>
          <a:p>
            <a:r>
              <a:rPr lang="en-US" dirty="0"/>
              <a:t>XXX</a:t>
            </a:r>
            <a:r>
              <a:rPr lang="en-US" baseline="0" dirty="0"/>
              <a:t> Participant 1</a:t>
            </a:r>
          </a:p>
          <a:p>
            <a:r>
              <a:rPr lang="en-US" baseline="0" dirty="0"/>
              <a:t>XXX Participant 2</a:t>
            </a:r>
          </a:p>
          <a:p>
            <a:r>
              <a:rPr lang="en-US" baseline="0" dirty="0"/>
              <a:t>XXX Participant 3</a:t>
            </a:r>
          </a:p>
          <a:p>
            <a:r>
              <a:rPr lang="en-US" dirty="0"/>
              <a:t>Client Participant 1</a:t>
            </a:r>
          </a:p>
          <a:p>
            <a:r>
              <a:rPr lang="en-US" dirty="0"/>
              <a:t>Client Participant 2</a:t>
            </a:r>
          </a:p>
          <a:p>
            <a:r>
              <a:rPr lang="en-US" dirty="0"/>
              <a:t>Client Participant 3</a:t>
            </a:r>
          </a:p>
        </p:txBody>
      </p:sp>
      <p:sp>
        <p:nvSpPr>
          <p:cNvPr id="2" name="Footer Placeholder 1">
            <a:extLst>
              <a:ext uri="{FF2B5EF4-FFF2-40B4-BE49-F238E27FC236}">
                <a16:creationId xmlns:a16="http://schemas.microsoft.com/office/drawing/2014/main" id="{053685F8-D35E-43BC-B6F0-BFAA842A7140}"/>
              </a:ext>
            </a:extLst>
          </p:cNvPr>
          <p:cNvSpPr>
            <a:spLocks noGrp="1"/>
          </p:cNvSpPr>
          <p:nvPr>
            <p:ph type="ftr" sz="quarter" idx="11"/>
          </p:nvPr>
        </p:nvSpPr>
        <p:spPr/>
        <p:txBody>
          <a:bodyPr/>
          <a:lstStyle/>
          <a:p>
            <a:r>
              <a:rPr lang="en-US" dirty="0"/>
              <a:t>PROPRIETARY AND CONFIDENTIAL</a:t>
            </a:r>
          </a:p>
        </p:txBody>
      </p:sp>
    </p:spTree>
    <p:extLst>
      <p:ext uri="{BB962C8B-B14F-4D97-AF65-F5344CB8AC3E}">
        <p14:creationId xmlns:p14="http://schemas.microsoft.com/office/powerpoint/2010/main" val="172953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CA98-D01E-423D-B5BD-121071DDB578}"/>
              </a:ext>
            </a:extLst>
          </p:cNvPr>
          <p:cNvSpPr>
            <a:spLocks noGrp="1"/>
          </p:cNvSpPr>
          <p:nvPr>
            <p:ph type="title"/>
          </p:nvPr>
        </p:nvSpPr>
        <p:spPr/>
        <p:txBody>
          <a:bodyPr/>
          <a:lstStyle/>
          <a:p>
            <a:r>
              <a:rPr lang="en-US" dirty="0"/>
              <a:t>Our Purpose Today</a:t>
            </a:r>
          </a:p>
        </p:txBody>
      </p:sp>
      <p:sp>
        <p:nvSpPr>
          <p:cNvPr id="5" name="Content Placeholder 3">
            <a:extLst>
              <a:ext uri="{FF2B5EF4-FFF2-40B4-BE49-F238E27FC236}">
                <a16:creationId xmlns:a16="http://schemas.microsoft.com/office/drawing/2014/main" id="{7A5EEA0E-6855-49C5-9C55-1E9E2A5803D3}"/>
              </a:ext>
            </a:extLst>
          </p:cNvPr>
          <p:cNvSpPr>
            <a:spLocks noGrp="1"/>
          </p:cNvSpPr>
          <p:nvPr>
            <p:ph idx="1"/>
          </p:nvPr>
        </p:nvSpPr>
        <p:spPr/>
        <p:txBody>
          <a:bodyPr/>
          <a:lstStyle/>
          <a:p>
            <a:r>
              <a:rPr lang="en-US" dirty="0"/>
              <a:t>Review progress on [project name] over the last six months</a:t>
            </a:r>
          </a:p>
          <a:p>
            <a:r>
              <a:rPr lang="en-US" dirty="0"/>
              <a:t>Provide a status update against key metrics</a:t>
            </a:r>
          </a:p>
          <a:p>
            <a:r>
              <a:rPr lang="en-US" dirty="0"/>
              <a:t>Share learnings and suggestions</a:t>
            </a:r>
          </a:p>
          <a:p>
            <a:r>
              <a:rPr lang="en-US" dirty="0"/>
              <a:t>Align on deliverables for the next six months</a:t>
            </a:r>
          </a:p>
          <a:p>
            <a:r>
              <a:rPr lang="en-US" dirty="0"/>
              <a:t>Share XXX’s near-term roadmap</a:t>
            </a:r>
          </a:p>
          <a:p>
            <a:r>
              <a:rPr lang="en-US" dirty="0"/>
              <a:t>Learn about [client’s] top near- and mid-term key objectives</a:t>
            </a:r>
          </a:p>
          <a:p>
            <a:r>
              <a:rPr lang="en-US" dirty="0"/>
              <a:t>Meeting </a:t>
            </a:r>
            <a:r>
              <a:rPr lang="en-US" dirty="0" err="1"/>
              <a:t>wrapup</a:t>
            </a:r>
            <a:endParaRPr lang="en-US" dirty="0"/>
          </a:p>
        </p:txBody>
      </p:sp>
      <p:sp>
        <p:nvSpPr>
          <p:cNvPr id="3" name="Footer Placeholder 2">
            <a:extLst>
              <a:ext uri="{FF2B5EF4-FFF2-40B4-BE49-F238E27FC236}">
                <a16:creationId xmlns:a16="http://schemas.microsoft.com/office/drawing/2014/main" id="{5C15B5C8-D797-4244-9DFE-9DB1A3BEEEB2}"/>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4078495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0C8-8773-4057-8ED1-F0470A8459FE}"/>
              </a:ext>
            </a:extLst>
          </p:cNvPr>
          <p:cNvSpPr>
            <a:spLocks noGrp="1"/>
          </p:cNvSpPr>
          <p:nvPr>
            <p:ph type="title"/>
          </p:nvPr>
        </p:nvSpPr>
        <p:spPr/>
        <p:txBody>
          <a:bodyPr/>
          <a:lstStyle/>
          <a:p>
            <a:r>
              <a:rPr lang="en-US" dirty="0"/>
              <a:t>Project Objective</a:t>
            </a:r>
          </a:p>
        </p:txBody>
      </p:sp>
      <p:sp>
        <p:nvSpPr>
          <p:cNvPr id="3" name="Content Placeholder 2">
            <a:extLst>
              <a:ext uri="{FF2B5EF4-FFF2-40B4-BE49-F238E27FC236}">
                <a16:creationId xmlns:a16="http://schemas.microsoft.com/office/drawing/2014/main" id="{71B970DD-DF85-4003-B3F5-8FBD5EE98014}"/>
              </a:ext>
            </a:extLst>
          </p:cNvPr>
          <p:cNvSpPr>
            <a:spLocks noGrp="1"/>
          </p:cNvSpPr>
          <p:nvPr>
            <p:ph idx="1"/>
          </p:nvPr>
        </p:nvSpPr>
        <p:spPr/>
        <p:txBody>
          <a:bodyPr/>
          <a:lstStyle/>
          <a:p>
            <a:r>
              <a:rPr lang="en-US" sz="2000" dirty="0">
                <a:latin typeface="Calibri Light" panose="020F0302020204030204" pitchFamily="34" charset="0"/>
                <a:cs typeface="Calibri Light" panose="020F0302020204030204" pitchFamily="34" charset="0"/>
              </a:rPr>
              <a:t>This is a description of the overall goal(s) of the project. Why is the client pursuing this project? What benefit do they expect to receive?</a:t>
            </a:r>
          </a:p>
        </p:txBody>
      </p:sp>
      <p:sp>
        <p:nvSpPr>
          <p:cNvPr id="5" name="Footer Placeholder 4">
            <a:extLst>
              <a:ext uri="{FF2B5EF4-FFF2-40B4-BE49-F238E27FC236}">
                <a16:creationId xmlns:a16="http://schemas.microsoft.com/office/drawing/2014/main" id="{431C2E9F-0670-47A1-B964-A32316D5FFC6}"/>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1159870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26E1F-771B-4F50-AB5B-AEC1BD15DFB2}"/>
              </a:ext>
            </a:extLst>
          </p:cNvPr>
          <p:cNvSpPr>
            <a:spLocks noGrp="1"/>
          </p:cNvSpPr>
          <p:nvPr>
            <p:ph type="title"/>
          </p:nvPr>
        </p:nvSpPr>
        <p:spPr/>
        <p:txBody>
          <a:bodyPr/>
          <a:lstStyle/>
          <a:p>
            <a:r>
              <a:rPr lang="en-US" dirty="0"/>
              <a:t>Key Metrics</a:t>
            </a:r>
          </a:p>
        </p:txBody>
      </p:sp>
      <p:graphicFrame>
        <p:nvGraphicFramePr>
          <p:cNvPr id="4" name="Content Placeholder 3">
            <a:extLst>
              <a:ext uri="{FF2B5EF4-FFF2-40B4-BE49-F238E27FC236}">
                <a16:creationId xmlns:a16="http://schemas.microsoft.com/office/drawing/2014/main" id="{5CA5241E-31FA-4FA3-8384-3FCB93B83BAA}"/>
              </a:ext>
            </a:extLst>
          </p:cNvPr>
          <p:cNvGraphicFramePr>
            <a:graphicFrameLocks noGrp="1"/>
          </p:cNvGraphicFramePr>
          <p:nvPr>
            <p:ph idx="1"/>
            <p:extLst>
              <p:ext uri="{D42A27DB-BD31-4B8C-83A1-F6EECF244321}">
                <p14:modId xmlns:p14="http://schemas.microsoft.com/office/powerpoint/2010/main" val="1225180511"/>
              </p:ext>
            </p:extLst>
          </p:nvPr>
        </p:nvGraphicFramePr>
        <p:xfrm>
          <a:off x="1096963" y="2108200"/>
          <a:ext cx="10058399" cy="1977812"/>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328653454"/>
                    </a:ext>
                  </a:extLst>
                </a:gridCol>
                <a:gridCol w="1273544">
                  <a:extLst>
                    <a:ext uri="{9D8B030D-6E8A-4147-A177-3AD203B41FA5}">
                      <a16:colId xmlns:a16="http://schemas.microsoft.com/office/drawing/2014/main" val="1005685084"/>
                    </a:ext>
                  </a:extLst>
                </a:gridCol>
                <a:gridCol w="5432055">
                  <a:extLst>
                    <a:ext uri="{9D8B030D-6E8A-4147-A177-3AD203B41FA5}">
                      <a16:colId xmlns:a16="http://schemas.microsoft.com/office/drawing/2014/main" val="1168670477"/>
                    </a:ext>
                  </a:extLst>
                </a:gridCol>
              </a:tblGrid>
              <a:tr h="494453">
                <a:tc>
                  <a:txBody>
                    <a:bodyPr/>
                    <a:lstStyle/>
                    <a:p>
                      <a:pPr algn="ctr"/>
                      <a:r>
                        <a:rPr lang="en-US" sz="2400" dirty="0">
                          <a:latin typeface="Calibri" panose="020F0502020204030204" pitchFamily="34" charset="0"/>
                          <a:cs typeface="Calibri" panose="020F0502020204030204" pitchFamily="34" charset="0"/>
                        </a:rPr>
                        <a:t>Key Metric</a:t>
                      </a:r>
                    </a:p>
                  </a:txBody>
                  <a:tcPr marL="121920" marR="121920" marT="60960" marB="60960">
                    <a:solidFill>
                      <a:srgbClr val="223E25"/>
                    </a:solidFill>
                  </a:tcPr>
                </a:tc>
                <a:tc>
                  <a:txBody>
                    <a:bodyPr/>
                    <a:lstStyle/>
                    <a:p>
                      <a:pPr algn="ctr"/>
                      <a:r>
                        <a:rPr lang="en-US" sz="2400" dirty="0">
                          <a:latin typeface="Calibri" panose="020F0502020204030204" pitchFamily="34" charset="0"/>
                          <a:cs typeface="Calibri" panose="020F0502020204030204" pitchFamily="34" charset="0"/>
                        </a:rPr>
                        <a:t>Status</a:t>
                      </a:r>
                    </a:p>
                  </a:txBody>
                  <a:tcPr marL="121920" marR="121920" marT="60960" marB="60960">
                    <a:solidFill>
                      <a:srgbClr val="223E25"/>
                    </a:solidFill>
                  </a:tcPr>
                </a:tc>
                <a:tc>
                  <a:txBody>
                    <a:bodyPr/>
                    <a:lstStyle/>
                    <a:p>
                      <a:pPr algn="ctr"/>
                      <a:r>
                        <a:rPr lang="en-US" sz="2400" dirty="0">
                          <a:latin typeface="Calibri" panose="020F0502020204030204" pitchFamily="34" charset="0"/>
                          <a:cs typeface="Calibri" panose="020F0502020204030204" pitchFamily="34" charset="0"/>
                        </a:rPr>
                        <a:t>Note</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r>
                        <a:rPr lang="en-US" sz="2400" dirty="0">
                          <a:latin typeface="Calibri Light" panose="020F0302020204030204" pitchFamily="34" charset="0"/>
                          <a:cs typeface="Calibri Light" panose="020F0302020204030204" pitchFamily="34" charset="0"/>
                        </a:rPr>
                        <a:t>Metric 1</a:t>
                      </a:r>
                    </a:p>
                  </a:txBody>
                  <a:tcPr marL="121920" marR="121920" marT="60960" marB="60960"/>
                </a:tc>
                <a:tc>
                  <a:txBody>
                    <a:bodyPr/>
                    <a:lstStyle/>
                    <a:p>
                      <a:endParaRPr lang="en-US" sz="2400" dirty="0">
                        <a:latin typeface="Calibri Light" panose="020F0302020204030204" pitchFamily="34" charset="0"/>
                        <a:cs typeface="Calibri Light" panose="020F0302020204030204" pitchFamily="34" charset="0"/>
                      </a:endParaRPr>
                    </a:p>
                  </a:txBody>
                  <a:tcPr marL="121920" marR="121920" marT="60960" marB="60960"/>
                </a:tc>
                <a:tc>
                  <a:txBody>
                    <a:bodyPr/>
                    <a:lstStyle/>
                    <a:p>
                      <a:endParaRPr lang="en-US" sz="2400" dirty="0">
                        <a:latin typeface="Calibri Light" panose="020F0302020204030204" pitchFamily="34" charset="0"/>
                        <a:cs typeface="Calibri Light" panose="020F0302020204030204" pitchFamily="34" charset="0"/>
                      </a:endParaRPr>
                    </a:p>
                  </a:txBody>
                  <a:tcPr marL="121920" marR="121920" marT="60960" marB="60960"/>
                </a:tc>
                <a:extLst>
                  <a:ext uri="{0D108BD9-81ED-4DB2-BD59-A6C34878D82A}">
                    <a16:rowId xmlns:a16="http://schemas.microsoft.com/office/drawing/2014/main" val="277402268"/>
                  </a:ext>
                </a:extLst>
              </a:tr>
              <a:tr h="494453">
                <a:tc>
                  <a:txBody>
                    <a:bodyPr/>
                    <a:lstStyle/>
                    <a:p>
                      <a:r>
                        <a:rPr lang="en-US" sz="2400" dirty="0">
                          <a:latin typeface="Calibri Light" panose="020F0302020204030204" pitchFamily="34" charset="0"/>
                          <a:cs typeface="Calibri Light" panose="020F0302020204030204" pitchFamily="34" charset="0"/>
                        </a:rPr>
                        <a:t>Metric 2</a:t>
                      </a:r>
                    </a:p>
                  </a:txBody>
                  <a:tcPr marL="121920" marR="121920" marT="60960" marB="60960"/>
                </a:tc>
                <a:tc>
                  <a:txBody>
                    <a:bodyPr/>
                    <a:lstStyle/>
                    <a:p>
                      <a:endParaRPr lang="en-US" sz="2400">
                        <a:latin typeface="Calibri Light" panose="020F0302020204030204" pitchFamily="34" charset="0"/>
                        <a:cs typeface="Calibri Light" panose="020F0302020204030204" pitchFamily="34" charset="0"/>
                      </a:endParaRPr>
                    </a:p>
                  </a:txBody>
                  <a:tcPr marL="121920" marR="121920" marT="60960" marB="60960"/>
                </a:tc>
                <a:tc>
                  <a:txBody>
                    <a:bodyPr/>
                    <a:lstStyle/>
                    <a:p>
                      <a:endParaRPr lang="en-US" sz="2400" dirty="0">
                        <a:latin typeface="Calibri Light" panose="020F0302020204030204" pitchFamily="34" charset="0"/>
                        <a:cs typeface="Calibri Light" panose="020F0302020204030204" pitchFamily="34" charset="0"/>
                      </a:endParaRPr>
                    </a:p>
                  </a:txBody>
                  <a:tcPr marL="121920" marR="121920" marT="60960" marB="60960"/>
                </a:tc>
                <a:extLst>
                  <a:ext uri="{0D108BD9-81ED-4DB2-BD59-A6C34878D82A}">
                    <a16:rowId xmlns:a16="http://schemas.microsoft.com/office/drawing/2014/main" val="1859489579"/>
                  </a:ext>
                </a:extLst>
              </a:tr>
              <a:tr h="494453">
                <a:tc>
                  <a:txBody>
                    <a:bodyPr/>
                    <a:lstStyle/>
                    <a:p>
                      <a:r>
                        <a:rPr lang="en-US" sz="2400" dirty="0">
                          <a:latin typeface="Calibri Light" panose="020F0302020204030204" pitchFamily="34" charset="0"/>
                          <a:cs typeface="Calibri Light" panose="020F0302020204030204" pitchFamily="34" charset="0"/>
                        </a:rPr>
                        <a:t>Metric 3</a:t>
                      </a:r>
                    </a:p>
                  </a:txBody>
                  <a:tcPr marL="121920" marR="121920" marT="60960" marB="60960"/>
                </a:tc>
                <a:tc>
                  <a:txBody>
                    <a:bodyPr/>
                    <a:lstStyle/>
                    <a:p>
                      <a:endParaRPr lang="en-US" sz="2400">
                        <a:latin typeface="Calibri Light" panose="020F0302020204030204" pitchFamily="34" charset="0"/>
                        <a:cs typeface="Calibri Light" panose="020F0302020204030204" pitchFamily="34" charset="0"/>
                      </a:endParaRPr>
                    </a:p>
                  </a:txBody>
                  <a:tcPr marL="121920" marR="121920" marT="60960" marB="60960"/>
                </a:tc>
                <a:tc>
                  <a:txBody>
                    <a:bodyPr/>
                    <a:lstStyle/>
                    <a:p>
                      <a:endParaRPr lang="en-US" sz="2400" dirty="0">
                        <a:latin typeface="Calibri Light" panose="020F0302020204030204" pitchFamily="34" charset="0"/>
                        <a:cs typeface="Calibri Light" panose="020F0302020204030204" pitchFamily="34" charset="0"/>
                      </a:endParaRPr>
                    </a:p>
                  </a:txBody>
                  <a:tcPr marL="121920" marR="121920" marT="60960" marB="60960"/>
                </a:tc>
                <a:extLst>
                  <a:ext uri="{0D108BD9-81ED-4DB2-BD59-A6C34878D82A}">
                    <a16:rowId xmlns:a16="http://schemas.microsoft.com/office/drawing/2014/main" val="1690331399"/>
                  </a:ext>
                </a:extLst>
              </a:tr>
            </a:tbl>
          </a:graphicData>
        </a:graphic>
      </p:graphicFrame>
      <p:sp>
        <p:nvSpPr>
          <p:cNvPr id="5" name="Oval 4">
            <a:extLst>
              <a:ext uri="{FF2B5EF4-FFF2-40B4-BE49-F238E27FC236}">
                <a16:creationId xmlns:a16="http://schemas.microsoft.com/office/drawing/2014/main" id="{2DB0F330-912F-45E5-953A-9AFAC6AF1B63}"/>
              </a:ext>
            </a:extLst>
          </p:cNvPr>
          <p:cNvSpPr/>
          <p:nvPr/>
        </p:nvSpPr>
        <p:spPr>
          <a:xfrm>
            <a:off x="4883888" y="2691577"/>
            <a:ext cx="262269" cy="29771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9C586151-627E-4AE6-90D6-75905562C11D}"/>
              </a:ext>
            </a:extLst>
          </p:cNvPr>
          <p:cNvSpPr/>
          <p:nvPr/>
        </p:nvSpPr>
        <p:spPr>
          <a:xfrm>
            <a:off x="4883888" y="3213770"/>
            <a:ext cx="262269" cy="29771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E4C3719E-A9AD-4C5D-A434-A2908F55C1F1}"/>
              </a:ext>
            </a:extLst>
          </p:cNvPr>
          <p:cNvSpPr/>
          <p:nvPr/>
        </p:nvSpPr>
        <p:spPr>
          <a:xfrm>
            <a:off x="4883888" y="3703442"/>
            <a:ext cx="262269" cy="2977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Footer Placeholder 2">
            <a:extLst>
              <a:ext uri="{FF2B5EF4-FFF2-40B4-BE49-F238E27FC236}">
                <a16:creationId xmlns:a16="http://schemas.microsoft.com/office/drawing/2014/main" id="{AA79ED70-4B5C-4D56-A49D-FE7C4668CB3D}"/>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968974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8C29-15BE-4B55-85FE-F8A1DCC18CD4}"/>
              </a:ext>
            </a:extLst>
          </p:cNvPr>
          <p:cNvSpPr>
            <a:spLocks noGrp="1"/>
          </p:cNvSpPr>
          <p:nvPr>
            <p:ph type="title"/>
          </p:nvPr>
        </p:nvSpPr>
        <p:spPr/>
        <p:txBody>
          <a:bodyPr/>
          <a:lstStyle/>
          <a:p>
            <a:r>
              <a:rPr lang="en-US" dirty="0"/>
              <a:t>Results</a:t>
            </a:r>
          </a:p>
        </p:txBody>
      </p:sp>
      <p:sp>
        <p:nvSpPr>
          <p:cNvPr id="4" name="Content Placeholder 3">
            <a:extLst>
              <a:ext uri="{FF2B5EF4-FFF2-40B4-BE49-F238E27FC236}">
                <a16:creationId xmlns:a16="http://schemas.microsoft.com/office/drawing/2014/main" id="{FAA7376A-D7A7-42A4-AE20-E04D599C81A6}"/>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48225C7A-71F2-4475-A064-53917F1049A6}"/>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9495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9FD80-6A02-40C0-B537-4DA211E32BDF}"/>
              </a:ext>
            </a:extLst>
          </p:cNvPr>
          <p:cNvSpPr>
            <a:spLocks noGrp="1"/>
          </p:cNvSpPr>
          <p:nvPr>
            <p:ph type="title"/>
          </p:nvPr>
        </p:nvSpPr>
        <p:spPr/>
        <p:txBody>
          <a:bodyPr/>
          <a:lstStyle/>
          <a:p>
            <a:r>
              <a:rPr lang="en-US" dirty="0"/>
              <a:t>Learnings and Recommendations</a:t>
            </a:r>
          </a:p>
        </p:txBody>
      </p:sp>
      <p:sp>
        <p:nvSpPr>
          <p:cNvPr id="4" name="Content Placeholder 3">
            <a:extLst>
              <a:ext uri="{FF2B5EF4-FFF2-40B4-BE49-F238E27FC236}">
                <a16:creationId xmlns:a16="http://schemas.microsoft.com/office/drawing/2014/main" id="{59CF2403-E76B-47B0-84FC-2D2503E41D6A}"/>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0416CC29-BC2B-46FD-9CF0-A7A3A6CF7CFB}"/>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185928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26E1F-771B-4F50-AB5B-AEC1BD15DFB2}"/>
              </a:ext>
            </a:extLst>
          </p:cNvPr>
          <p:cNvSpPr>
            <a:spLocks noGrp="1"/>
          </p:cNvSpPr>
          <p:nvPr>
            <p:ph type="title"/>
          </p:nvPr>
        </p:nvSpPr>
        <p:spPr/>
        <p:txBody>
          <a:bodyPr/>
          <a:lstStyle/>
          <a:p>
            <a:r>
              <a:rPr lang="en-US" dirty="0"/>
              <a:t>Upcoming Deliverables</a:t>
            </a:r>
          </a:p>
        </p:txBody>
      </p:sp>
      <p:graphicFrame>
        <p:nvGraphicFramePr>
          <p:cNvPr id="4" name="Content Placeholder 3">
            <a:extLst>
              <a:ext uri="{FF2B5EF4-FFF2-40B4-BE49-F238E27FC236}">
                <a16:creationId xmlns:a16="http://schemas.microsoft.com/office/drawing/2014/main" id="{5CA5241E-31FA-4FA3-8384-3FCB93B83BAA}"/>
              </a:ext>
            </a:extLst>
          </p:cNvPr>
          <p:cNvGraphicFramePr>
            <a:graphicFrameLocks noGrp="1"/>
          </p:cNvGraphicFramePr>
          <p:nvPr>
            <p:ph idx="1"/>
            <p:extLst>
              <p:ext uri="{D42A27DB-BD31-4B8C-83A1-F6EECF244321}">
                <p14:modId xmlns:p14="http://schemas.microsoft.com/office/powerpoint/2010/main" val="3332867002"/>
              </p:ext>
            </p:extLst>
          </p:nvPr>
        </p:nvGraphicFramePr>
        <p:xfrm>
          <a:off x="1096963" y="2108200"/>
          <a:ext cx="10058399" cy="1977812"/>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328653454"/>
                    </a:ext>
                  </a:extLst>
                </a:gridCol>
                <a:gridCol w="1695892">
                  <a:extLst>
                    <a:ext uri="{9D8B030D-6E8A-4147-A177-3AD203B41FA5}">
                      <a16:colId xmlns:a16="http://schemas.microsoft.com/office/drawing/2014/main" val="1005685084"/>
                    </a:ext>
                  </a:extLst>
                </a:gridCol>
                <a:gridCol w="5009707">
                  <a:extLst>
                    <a:ext uri="{9D8B030D-6E8A-4147-A177-3AD203B41FA5}">
                      <a16:colId xmlns:a16="http://schemas.microsoft.com/office/drawing/2014/main" val="1168670477"/>
                    </a:ext>
                  </a:extLst>
                </a:gridCol>
              </a:tblGrid>
              <a:tr h="494453">
                <a:tc>
                  <a:txBody>
                    <a:bodyPr/>
                    <a:lstStyle/>
                    <a:p>
                      <a:pPr marL="0" algn="ctr" defTabSz="914400" rtl="0" eaLnBrk="1" latinLnBrk="0" hangingPunct="1"/>
                      <a:r>
                        <a:rPr lang="en-US" sz="2400" b="1" kern="1200" dirty="0">
                          <a:solidFill>
                            <a:schemeClr val="lt1"/>
                          </a:solidFill>
                          <a:latin typeface="Calibri" panose="020F0502020204030204" pitchFamily="34" charset="0"/>
                          <a:ea typeface="+mn-ea"/>
                          <a:cs typeface="Calibri" panose="020F0502020204030204" pitchFamily="34" charset="0"/>
                        </a:rPr>
                        <a:t>Deliverable</a:t>
                      </a:r>
                    </a:p>
                  </a:txBody>
                  <a:tcPr marL="121920" marR="121920" marT="60960" marB="60960">
                    <a:solidFill>
                      <a:srgbClr val="223E25"/>
                    </a:solidFill>
                  </a:tcPr>
                </a:tc>
                <a:tc>
                  <a:txBody>
                    <a:bodyPr/>
                    <a:lstStyle/>
                    <a:p>
                      <a:pPr marL="0" algn="ctr" defTabSz="914400" rtl="0" eaLnBrk="1" latinLnBrk="0" hangingPunct="1"/>
                      <a:r>
                        <a:rPr lang="en-US" sz="2400" b="1" kern="1200" dirty="0">
                          <a:solidFill>
                            <a:schemeClr val="lt1"/>
                          </a:solidFill>
                          <a:latin typeface="Calibri" panose="020F0502020204030204" pitchFamily="34" charset="0"/>
                          <a:ea typeface="+mn-ea"/>
                          <a:cs typeface="Calibri" panose="020F0502020204030204" pitchFamily="34" charset="0"/>
                        </a:rPr>
                        <a:t>Status</a:t>
                      </a:r>
                    </a:p>
                  </a:txBody>
                  <a:tcPr marL="121920" marR="121920" marT="60960" marB="60960">
                    <a:solidFill>
                      <a:srgbClr val="223E25"/>
                    </a:solidFill>
                  </a:tcPr>
                </a:tc>
                <a:tc>
                  <a:txBody>
                    <a:bodyPr/>
                    <a:lstStyle/>
                    <a:p>
                      <a:pPr marL="0" algn="ctr" defTabSz="914400" rtl="0" eaLnBrk="1" latinLnBrk="0" hangingPunct="1"/>
                      <a:r>
                        <a:rPr lang="en-US" sz="2400" b="1" kern="1200" dirty="0">
                          <a:solidFill>
                            <a:schemeClr val="lt1"/>
                          </a:solidFill>
                          <a:latin typeface="Calibri" panose="020F0502020204030204" pitchFamily="34" charset="0"/>
                          <a:ea typeface="+mn-ea"/>
                          <a:cs typeface="Calibri" panose="020F0502020204030204" pitchFamily="34" charset="0"/>
                        </a:rPr>
                        <a:t>Note</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r>
                        <a:rPr lang="en-US" sz="2400" dirty="0">
                          <a:latin typeface="Calibri Light" panose="020F0302020204030204" pitchFamily="34" charset="0"/>
                          <a:cs typeface="Calibri Light" panose="020F0302020204030204" pitchFamily="34" charset="0"/>
                        </a:rPr>
                        <a:t>Deliverable 1</a:t>
                      </a:r>
                    </a:p>
                  </a:txBody>
                  <a:tcPr marL="121920" marR="121920" marT="60960" marB="60960"/>
                </a:tc>
                <a:tc>
                  <a:txBody>
                    <a:bodyPr/>
                    <a:lstStyle/>
                    <a:p>
                      <a:r>
                        <a:rPr lang="en-US" sz="2400" dirty="0">
                          <a:latin typeface="Calibri Light" panose="020F0302020204030204" pitchFamily="34" charset="0"/>
                          <a:cs typeface="Calibri Light" panose="020F0302020204030204" pitchFamily="34" charset="0"/>
                        </a:rPr>
                        <a:t>Not started</a:t>
                      </a:r>
                    </a:p>
                  </a:txBody>
                  <a:tcPr marL="121920" marR="121920" marT="60960" marB="60960"/>
                </a:tc>
                <a:tc>
                  <a:txBody>
                    <a:bodyPr/>
                    <a:lstStyle/>
                    <a:p>
                      <a:endParaRPr lang="en-US" sz="2400" dirty="0">
                        <a:latin typeface="Calibri Light" panose="020F0302020204030204" pitchFamily="34" charset="0"/>
                        <a:cs typeface="Calibri Light" panose="020F0302020204030204" pitchFamily="34" charset="0"/>
                      </a:endParaRPr>
                    </a:p>
                  </a:txBody>
                  <a:tcPr marL="121920" marR="121920" marT="60960" marB="60960"/>
                </a:tc>
                <a:extLst>
                  <a:ext uri="{0D108BD9-81ED-4DB2-BD59-A6C34878D82A}">
                    <a16:rowId xmlns:a16="http://schemas.microsoft.com/office/drawing/2014/main" val="277402268"/>
                  </a:ext>
                </a:extLst>
              </a:tr>
              <a:tr h="494453">
                <a:tc>
                  <a:txBody>
                    <a:bodyPr/>
                    <a:lstStyle/>
                    <a:p>
                      <a:r>
                        <a:rPr lang="en-US" sz="2400" dirty="0">
                          <a:latin typeface="Calibri Light" panose="020F0302020204030204" pitchFamily="34" charset="0"/>
                          <a:cs typeface="Calibri Light" panose="020F0302020204030204" pitchFamily="34" charset="0"/>
                        </a:rPr>
                        <a:t>Deliverable 2</a:t>
                      </a:r>
                    </a:p>
                  </a:txBody>
                  <a:tcPr marL="121920" marR="121920" marT="60960" marB="60960"/>
                </a:tc>
                <a:tc>
                  <a:txBody>
                    <a:bodyPr/>
                    <a:lstStyle/>
                    <a:p>
                      <a:r>
                        <a:rPr lang="en-US" sz="2400" dirty="0">
                          <a:latin typeface="Calibri Light" panose="020F0302020204030204" pitchFamily="34" charset="0"/>
                          <a:cs typeface="Calibri Light" panose="020F0302020204030204" pitchFamily="34" charset="0"/>
                        </a:rPr>
                        <a:t>In flight</a:t>
                      </a:r>
                    </a:p>
                  </a:txBody>
                  <a:tcPr marL="121920" marR="121920" marT="60960" marB="60960"/>
                </a:tc>
                <a:tc>
                  <a:txBody>
                    <a:bodyPr/>
                    <a:lstStyle/>
                    <a:p>
                      <a:endParaRPr lang="en-US" sz="2400" dirty="0">
                        <a:latin typeface="Calibri Light" panose="020F0302020204030204" pitchFamily="34" charset="0"/>
                        <a:cs typeface="Calibri Light" panose="020F0302020204030204" pitchFamily="34" charset="0"/>
                      </a:endParaRPr>
                    </a:p>
                  </a:txBody>
                  <a:tcPr marL="121920" marR="121920" marT="60960" marB="60960"/>
                </a:tc>
                <a:extLst>
                  <a:ext uri="{0D108BD9-81ED-4DB2-BD59-A6C34878D82A}">
                    <a16:rowId xmlns:a16="http://schemas.microsoft.com/office/drawing/2014/main" val="1859489579"/>
                  </a:ext>
                </a:extLst>
              </a:tr>
              <a:tr h="494453">
                <a:tc>
                  <a:txBody>
                    <a:bodyPr/>
                    <a:lstStyle/>
                    <a:p>
                      <a:r>
                        <a:rPr lang="en-US" sz="2400" dirty="0">
                          <a:latin typeface="Calibri Light" panose="020F0302020204030204" pitchFamily="34" charset="0"/>
                          <a:cs typeface="Calibri Light" panose="020F0302020204030204" pitchFamily="34" charset="0"/>
                        </a:rPr>
                        <a:t>Deliverable 3</a:t>
                      </a:r>
                    </a:p>
                  </a:txBody>
                  <a:tcPr marL="121920" marR="121920" marT="60960" marB="60960"/>
                </a:tc>
                <a:tc>
                  <a:txBody>
                    <a:bodyPr/>
                    <a:lstStyle/>
                    <a:p>
                      <a:r>
                        <a:rPr lang="en-US" sz="2400" dirty="0">
                          <a:latin typeface="Calibri Light" panose="020F0302020204030204" pitchFamily="34" charset="0"/>
                          <a:cs typeface="Calibri Light" panose="020F0302020204030204" pitchFamily="34" charset="0"/>
                        </a:rPr>
                        <a:t>Complete</a:t>
                      </a:r>
                    </a:p>
                  </a:txBody>
                  <a:tcPr marL="121920" marR="121920" marT="60960" marB="60960"/>
                </a:tc>
                <a:tc>
                  <a:txBody>
                    <a:bodyPr/>
                    <a:lstStyle/>
                    <a:p>
                      <a:endParaRPr lang="en-US" sz="2400" dirty="0">
                        <a:latin typeface="Calibri Light" panose="020F0302020204030204" pitchFamily="34" charset="0"/>
                        <a:cs typeface="Calibri Light" panose="020F0302020204030204" pitchFamily="34" charset="0"/>
                      </a:endParaRPr>
                    </a:p>
                  </a:txBody>
                  <a:tcPr marL="121920" marR="121920" marT="60960" marB="60960"/>
                </a:tc>
                <a:extLst>
                  <a:ext uri="{0D108BD9-81ED-4DB2-BD59-A6C34878D82A}">
                    <a16:rowId xmlns:a16="http://schemas.microsoft.com/office/drawing/2014/main" val="1690331399"/>
                  </a:ext>
                </a:extLst>
              </a:tr>
            </a:tbl>
          </a:graphicData>
        </a:graphic>
      </p:graphicFrame>
      <p:sp>
        <p:nvSpPr>
          <p:cNvPr id="3" name="Footer Placeholder 2">
            <a:extLst>
              <a:ext uri="{FF2B5EF4-FFF2-40B4-BE49-F238E27FC236}">
                <a16:creationId xmlns:a16="http://schemas.microsoft.com/office/drawing/2014/main" id="{B871A35C-0384-4A50-BA57-C39BCD2EF650}"/>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3424791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F4E0-2A4D-4C97-B834-302198C04FDF}"/>
              </a:ext>
            </a:extLst>
          </p:cNvPr>
          <p:cNvSpPr>
            <a:spLocks noGrp="1"/>
          </p:cNvSpPr>
          <p:nvPr>
            <p:ph type="title"/>
          </p:nvPr>
        </p:nvSpPr>
        <p:spPr/>
        <p:txBody>
          <a:bodyPr/>
          <a:lstStyle/>
          <a:p>
            <a:r>
              <a:rPr lang="en-US" dirty="0"/>
              <a:t>XXX’s Near-Term Roadmap</a:t>
            </a:r>
          </a:p>
        </p:txBody>
      </p:sp>
      <p:sp>
        <p:nvSpPr>
          <p:cNvPr id="3" name="Content Placeholder 2">
            <a:extLst>
              <a:ext uri="{FF2B5EF4-FFF2-40B4-BE49-F238E27FC236}">
                <a16:creationId xmlns:a16="http://schemas.microsoft.com/office/drawing/2014/main" id="{033B1639-C98A-42E9-BE42-8BB9AC6B429E}"/>
              </a:ext>
            </a:extLst>
          </p:cNvPr>
          <p:cNvSpPr>
            <a:spLocks noGrp="1"/>
          </p:cNvSpPr>
          <p:nvPr>
            <p:ph idx="1"/>
          </p:nvPr>
        </p:nvSpPr>
        <p:spPr/>
        <p:txBody>
          <a:bodyPr/>
          <a:lstStyle/>
          <a:p>
            <a:r>
              <a:rPr lang="en-US" dirty="0"/>
              <a:t>Group-level Objectives</a:t>
            </a:r>
          </a:p>
          <a:p>
            <a:r>
              <a:rPr lang="en-US" dirty="0"/>
              <a:t>Strategic Advisory</a:t>
            </a:r>
          </a:p>
          <a:p>
            <a:r>
              <a:rPr lang="en-US" dirty="0"/>
              <a:t>Market Systems</a:t>
            </a:r>
          </a:p>
          <a:p>
            <a:r>
              <a:rPr lang="en-US" dirty="0"/>
              <a:t>Distributed Energy Resources</a:t>
            </a:r>
          </a:p>
          <a:p>
            <a:r>
              <a:rPr lang="en-US" dirty="0"/>
              <a:t>Operational Technologies</a:t>
            </a:r>
          </a:p>
          <a:p>
            <a:r>
              <a:rPr lang="en-US" dirty="0"/>
              <a:t>Power Networks</a:t>
            </a:r>
          </a:p>
          <a:p>
            <a:r>
              <a:rPr lang="en-US" dirty="0"/>
              <a:t>HVDC</a:t>
            </a:r>
          </a:p>
        </p:txBody>
      </p:sp>
      <p:sp>
        <p:nvSpPr>
          <p:cNvPr id="4" name="Footer Placeholder 3">
            <a:extLst>
              <a:ext uri="{FF2B5EF4-FFF2-40B4-BE49-F238E27FC236}">
                <a16:creationId xmlns:a16="http://schemas.microsoft.com/office/drawing/2014/main" id="{07999209-382A-4069-AC43-3C7463E4DF60}"/>
              </a:ext>
            </a:extLst>
          </p:cNvPr>
          <p:cNvSpPr>
            <a:spLocks noGrp="1"/>
          </p:cNvSpPr>
          <p:nvPr>
            <p:ph type="ftr" sz="quarter" idx="11"/>
          </p:nvPr>
        </p:nvSpPr>
        <p:spPr/>
        <p:txBody>
          <a:bodyPr/>
          <a:lstStyle/>
          <a:p>
            <a:r>
              <a:rPr lang="en-US"/>
              <a:t>PROPRIETARY AND CONFIDENTIAL</a:t>
            </a:r>
            <a:endParaRPr lang="en-US" dirty="0"/>
          </a:p>
        </p:txBody>
      </p:sp>
    </p:spTree>
    <p:extLst>
      <p:ext uri="{BB962C8B-B14F-4D97-AF65-F5344CB8AC3E}">
        <p14:creationId xmlns:p14="http://schemas.microsoft.com/office/powerpoint/2010/main" val="1043244385"/>
      </p:ext>
    </p:extLst>
  </p:cSld>
  <p:clrMapOvr>
    <a:masterClrMapping/>
  </p:clrMapOvr>
</p:sld>
</file>

<file path=ppt/theme/theme1.xml><?xml version="1.0" encoding="utf-8"?>
<a:theme xmlns:a="http://schemas.openxmlformats.org/drawingml/2006/main" name="1_RetrospectVTI">
  <a:themeElements>
    <a:clrScheme name="Custom 1">
      <a:dk1>
        <a:sysClr val="windowText" lastClr="000000"/>
      </a:dk1>
      <a:lt1>
        <a:sysClr val="window" lastClr="FFFFFF"/>
      </a:lt1>
      <a:dk2>
        <a:srgbClr val="1F497D"/>
      </a:dk2>
      <a:lt2>
        <a:srgbClr val="EEECE1"/>
      </a:lt2>
      <a:accent1>
        <a:srgbClr val="433F84"/>
      </a:accent1>
      <a:accent2>
        <a:srgbClr val="3D1050"/>
      </a:accent2>
      <a:accent3>
        <a:srgbClr val="3B6CB1"/>
      </a:accent3>
      <a:accent4>
        <a:srgbClr val="2E9AD5"/>
      </a:accent4>
      <a:accent5>
        <a:srgbClr val="37C9EF"/>
      </a:accent5>
      <a:accent6>
        <a:srgbClr val="548DD4"/>
      </a:accent6>
      <a:hlink>
        <a:srgbClr val="0000FF"/>
      </a:hlink>
      <a:folHlink>
        <a:srgbClr val="800080"/>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im Ritchie Template.potx" id="{DA7BAD20-4CF4-4E6E-913B-6A3403565245}" vid="{196E41F6-1370-4D51-BFF6-2D2820FA66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A03EEFF0-FB57-4CB4-8BFC-DF397689E2ED}">
  <ds:schemaRef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71af3243-3dd4-4a8d-8c0d-dd76da1f02a5"/>
    <ds:schemaRef ds:uri="http://purl.org/dc/dcmitype/"/>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88</TotalTime>
  <Words>880</Words>
  <Application>Microsoft Office PowerPoint</Application>
  <PresentationFormat>Widescreen</PresentationFormat>
  <Paragraphs>125</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Bookman Old Style</vt:lpstr>
      <vt:lpstr>Calibri</vt:lpstr>
      <vt:lpstr>Calibri Light</vt:lpstr>
      <vt:lpstr>Franklin Gothic Book</vt:lpstr>
      <vt:lpstr>1_RetrospectVTI</vt:lpstr>
      <vt:lpstr>Quarterly Business Review Template</vt:lpstr>
      <vt:lpstr>Introductions</vt:lpstr>
      <vt:lpstr>Our Purpose Today</vt:lpstr>
      <vt:lpstr>Project Objective</vt:lpstr>
      <vt:lpstr>Key Metrics</vt:lpstr>
      <vt:lpstr>Results</vt:lpstr>
      <vt:lpstr>Learnings and Recommendations</vt:lpstr>
      <vt:lpstr>Upcoming Deliverables</vt:lpstr>
      <vt:lpstr>XXX’s Near-Term Roadmap</vt:lpstr>
      <vt:lpstr>[Client’s] Top Three Initiatives</vt:lpstr>
      <vt:lpstr>Meeting Wrapup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Tim Ritchie</dc:creator>
  <cp:lastModifiedBy>Tim Ritchie</cp:lastModifiedBy>
  <cp:revision>14</cp:revision>
  <dcterms:created xsi:type="dcterms:W3CDTF">2022-02-07T22:54:57Z</dcterms:created>
  <dcterms:modified xsi:type="dcterms:W3CDTF">2022-09-21T20:52:49Z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