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1"/>
  </p:notesMasterIdLst>
  <p:sldIdLst>
    <p:sldId id="333" r:id="rId5"/>
    <p:sldId id="355" r:id="rId6"/>
    <p:sldId id="356" r:id="rId7"/>
    <p:sldId id="526" r:id="rId8"/>
    <p:sldId id="341" r:id="rId9"/>
    <p:sldId id="367" r:id="rId10"/>
    <p:sldId id="343" r:id="rId11"/>
    <p:sldId id="368" r:id="rId12"/>
    <p:sldId id="340" r:id="rId13"/>
    <p:sldId id="350" r:id="rId14"/>
    <p:sldId id="344" r:id="rId15"/>
    <p:sldId id="345" r:id="rId16"/>
    <p:sldId id="363" r:id="rId17"/>
    <p:sldId id="364" r:id="rId18"/>
    <p:sldId id="361" r:id="rId19"/>
    <p:sldId id="362" r:id="rId20"/>
    <p:sldId id="335" r:id="rId21"/>
    <p:sldId id="527" r:id="rId22"/>
    <p:sldId id="369" r:id="rId23"/>
    <p:sldId id="370" r:id="rId24"/>
    <p:sldId id="371" r:id="rId25"/>
    <p:sldId id="352" r:id="rId26"/>
    <p:sldId id="372" r:id="rId27"/>
    <p:sldId id="354" r:id="rId28"/>
    <p:sldId id="374" r:id="rId29"/>
    <p:sldId id="33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3E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0630" autoAdjust="0"/>
  </p:normalViewPr>
  <p:slideViewPr>
    <p:cSldViewPr snapToGrid="0">
      <p:cViewPr>
        <p:scale>
          <a:sx n="95" d="100"/>
          <a:sy n="95" d="100"/>
        </p:scale>
        <p:origin x="1194" y="-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pscconsulting1-my.sharepoint.com/personal/tim_ritchie_pscconsulting_com/Documents/Reporting/Pipeline%2020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pscconsulting1-my.sharepoint.com/personal/tim_ritchie_pscconsulting_com/Documents/Reporting/Pipeline%202020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pscconsulting1-my.sharepoint.com/personal/tim_ritchie_pscconsulting_com/Documents/Reporting/Pipeline%202020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pscconsulting1-my.sharepoint.com/personal/tim_ritchie_pscconsulting_com/Documents/Reporting/Pipeline%202020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pscconsulting1-my.sharepoint.com/personal/tim_ritchie_pscconsulting_com/Documents/Reporting/Pipeline%202020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pscconsulting1-my.sharepoint.com/personal/tim_ritchie_pscconsulting_com/Documents/Reporting/Pipeline%2020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pscconsulting1-my.sharepoint.com/personal/tim_ritchie_pscconsulting_com/Documents/Reporting/Pipeline%202020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pscconsulting1-my.sharepoint.com/personal/tim_ritchie_pscconsulting_com/Documents/Reporting/Pipeline%202020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pscconsulting1-my.sharepoint.com/personal/tim_ritchie_pscconsulting_com/Documents/Reporting/Pipeline%202020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pscconsulting1-my.sharepoint.com/personal/tim_ritchie_pscconsulting_com/Documents/Reporting/Pipeline%202020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pscconsulting1-my.sharepoint.com/personal/tim_ritchie_pscconsulting_com/Documents/Reporting/Pipeline%202020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pscconsulting1-my.sharepoint.com/personal/tim_ritchie_pscconsulting_com/Documents/Reporting/Pipeline%202020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pscconsulting1-my.sharepoint.com/personal/tim_ritchie_pscconsulting_com/Documents/Reporting/Pipeline%202020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pivotSource>
    <c:name>[Pipeline 2020.xlsx]piv-TotalValue!PivotTable3</c:name>
    <c:fmtId val="-1"/>
  </c:pivotSource>
  <c:chart>
    <c:autoTitleDeleted val="1"/>
    <c:pivotFmts>
      <c:pivotFmt>
        <c:idx val="0"/>
        <c:spPr>
          <a:solidFill>
            <a:schemeClr val="dk1">
              <a:tint val="88500"/>
              <a:alpha val="70000"/>
            </a:schemeClr>
          </a:solidFill>
          <a:ln>
            <a:noFill/>
          </a:ln>
          <a:effectLst/>
        </c:spPr>
        <c:marker>
          <c:symbol val="circle"/>
          <c:size val="6"/>
          <c:spPr>
            <a:solidFill>
              <a:schemeClr val="dk1">
                <a:tint val="88500"/>
                <a:alpha val="70000"/>
              </a:schemeClr>
            </a:solidFill>
            <a:ln>
              <a:noFill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dk1">
              <a:tint val="88500"/>
              <a:alpha val="7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dk1">
              <a:tint val="88500"/>
              <a:alpha val="7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'piv-TotalValue'!$B$3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dk1">
                <a:tint val="88500"/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'piv-TotalValue'!$A$4:$A$15</c:f>
              <c:multiLvlStrCache>
                <c:ptCount val="9"/>
                <c:lvl>
                  <c:pt idx="0">
                    <c:v>Aug</c:v>
                  </c:pt>
                  <c:pt idx="1">
                    <c:v>Sep</c:v>
                  </c:pt>
                  <c:pt idx="2">
                    <c:v>Oct</c:v>
                  </c:pt>
                  <c:pt idx="3">
                    <c:v>Nov</c:v>
                  </c:pt>
                  <c:pt idx="4">
                    <c:v>Dec</c:v>
                  </c:pt>
                  <c:pt idx="5">
                    <c:v>Jan</c:v>
                  </c:pt>
                  <c:pt idx="6">
                    <c:v>Feb</c:v>
                  </c:pt>
                  <c:pt idx="7">
                    <c:v>Mar</c:v>
                  </c:pt>
                  <c:pt idx="8">
                    <c:v>Apr</c:v>
                  </c:pt>
                </c:lvl>
                <c:lvl>
                  <c:pt idx="0">
                    <c:v>2019</c:v>
                  </c:pt>
                  <c:pt idx="5">
                    <c:v>2020</c:v>
                  </c:pt>
                </c:lvl>
              </c:multiLvlStrCache>
            </c:multiLvlStrRef>
          </c:cat>
          <c:val>
            <c:numRef>
              <c:f>'piv-TotalValue'!$B$4:$B$15</c:f>
              <c:numCache>
                <c:formatCode>"$"#,##0</c:formatCode>
                <c:ptCount val="9"/>
                <c:pt idx="0">
                  <c:v>29374225.119999997</c:v>
                </c:pt>
                <c:pt idx="1">
                  <c:v>29696920.970000003</c:v>
                </c:pt>
                <c:pt idx="2">
                  <c:v>25444703.390000001</c:v>
                </c:pt>
                <c:pt idx="3">
                  <c:v>23012713.84</c:v>
                </c:pt>
                <c:pt idx="4">
                  <c:v>26640404.090000011</c:v>
                </c:pt>
                <c:pt idx="5">
                  <c:v>28564623.240000006</c:v>
                </c:pt>
                <c:pt idx="6">
                  <c:v>28299514.990000013</c:v>
                </c:pt>
                <c:pt idx="7">
                  <c:v>29106467.579899993</c:v>
                </c:pt>
                <c:pt idx="8">
                  <c:v>25674240.938399985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1C-478A-BAD6-CDBFEFA370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656930152"/>
        <c:axId val="656928840"/>
      </c:barChart>
      <c:catAx>
        <c:axId val="656930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928840"/>
        <c:crosses val="autoZero"/>
        <c:auto val="1"/>
        <c:lblAlgn val="ctr"/>
        <c:lblOffset val="100"/>
        <c:noMultiLvlLbl val="0"/>
      </c:catAx>
      <c:valAx>
        <c:axId val="6569288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crossAx val="656930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pivotSource>
    <c:name>[Pipeline 2020.xlsx]piv-DealsWonRegion!PivotTable3</c:name>
    <c:fmtId val="9"/>
  </c:pivotSource>
  <c:chart>
    <c:autoTitleDeleted val="1"/>
    <c:pivotFmts>
      <c:pivotFmt>
        <c:idx val="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'piv-DealsWonRegion'!$B$4:$B$5</c:f>
              <c:strCache>
                <c:ptCount val="1"/>
                <c:pt idx="0">
                  <c:v>Asia</c:v>
                </c:pt>
              </c:strCache>
            </c:strRef>
          </c:tx>
          <c:spPr>
            <a:solidFill>
              <a:schemeClr val="accent2">
                <a:shade val="44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'piv-DealsWonRegion'!$A$6:$A$20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'piv-DealsWonRegion'!$B$6:$B$20</c:f>
              <c:numCache>
                <c:formatCode>"$"#,##0</c:formatCode>
                <c:ptCount val="12"/>
                <c:pt idx="0">
                  <c:v>87492.448199999999</c:v>
                </c:pt>
                <c:pt idx="1">
                  <c:v>34027.215299999996</c:v>
                </c:pt>
                <c:pt idx="2">
                  <c:v>32718.4764</c:v>
                </c:pt>
                <c:pt idx="3">
                  <c:v>97239.311600000001</c:v>
                </c:pt>
                <c:pt idx="5">
                  <c:v>28465.074399999998</c:v>
                </c:pt>
                <c:pt idx="7">
                  <c:v>45817.679400000001</c:v>
                </c:pt>
                <c:pt idx="9">
                  <c:v>8188.1259</c:v>
                </c:pt>
                <c:pt idx="10">
                  <c:v>1312178.0904000001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67-4E3E-B03C-7E70A6AE4033}"/>
            </c:ext>
          </c:extLst>
        </c:ser>
        <c:ser>
          <c:idx val="1"/>
          <c:order val="1"/>
          <c:tx>
            <c:strRef>
              <c:f>'piv-DealsWonRegion'!$C$4:$C$5</c:f>
              <c:strCache>
                <c:ptCount val="1"/>
                <c:pt idx="0">
                  <c:v>Australia</c:v>
                </c:pt>
              </c:strCache>
            </c:strRef>
          </c:tx>
          <c:spPr>
            <a:solidFill>
              <a:schemeClr val="accent2">
                <a:shade val="58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'piv-DealsWonRegion'!$A$6:$A$20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'piv-DealsWonRegion'!$C$6:$C$20</c:f>
              <c:numCache>
                <c:formatCode>"$"#,##0</c:formatCode>
                <c:ptCount val="12"/>
                <c:pt idx="0">
                  <c:v>434811.10080000007</c:v>
                </c:pt>
                <c:pt idx="1">
                  <c:v>903558.19470000011</c:v>
                </c:pt>
                <c:pt idx="2">
                  <c:v>510254.36200000002</c:v>
                </c:pt>
                <c:pt idx="3">
                  <c:v>763340.61969999981</c:v>
                </c:pt>
                <c:pt idx="4">
                  <c:v>862911.21249999991</c:v>
                </c:pt>
                <c:pt idx="5">
                  <c:v>736843.42559999996</c:v>
                </c:pt>
                <c:pt idx="6">
                  <c:v>1604402.0455</c:v>
                </c:pt>
                <c:pt idx="7">
                  <c:v>970205.35900000005</c:v>
                </c:pt>
                <c:pt idx="8">
                  <c:v>492336.75959999993</c:v>
                </c:pt>
                <c:pt idx="9">
                  <c:v>631617.027</c:v>
                </c:pt>
                <c:pt idx="10">
                  <c:v>384810.22640000004</c:v>
                </c:pt>
                <c:pt idx="11">
                  <c:v>2891462.1746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67-4E3E-B03C-7E70A6AE4033}"/>
            </c:ext>
          </c:extLst>
        </c:ser>
        <c:ser>
          <c:idx val="2"/>
          <c:order val="2"/>
          <c:tx>
            <c:strRef>
              <c:f>'piv-DealsWonRegion'!$D$4:$D$5</c:f>
              <c:strCache>
                <c:ptCount val="1"/>
                <c:pt idx="0">
                  <c:v>Canada</c:v>
                </c:pt>
              </c:strCache>
            </c:strRef>
          </c:tx>
          <c:spPr>
            <a:solidFill>
              <a:schemeClr val="accent2">
                <a:shade val="72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'piv-DealsWonRegion'!$A$6:$A$20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'piv-DealsWonRegion'!$D$6:$D$20</c:f>
              <c:numCache>
                <c:formatCode>General</c:formatCode>
                <c:ptCount val="12"/>
                <c:pt idx="2" formatCode="&quot;$&quot;#,##0">
                  <c:v>28242.063300000002</c:v>
                </c:pt>
                <c:pt idx="3" formatCode="&quot;$&quot;#,##0">
                  <c:v>14960.660499999998</c:v>
                </c:pt>
                <c:pt idx="4" formatCode="&quot;$&quot;#,##0">
                  <c:v>608031.26789999998</c:v>
                </c:pt>
                <c:pt idx="5" formatCode="&quot;$&quot;#,##0">
                  <c:v>27322.9241</c:v>
                </c:pt>
                <c:pt idx="7" formatCode="&quot;$&quot;#,##0">
                  <c:v>8711.1499000000003</c:v>
                </c:pt>
                <c:pt idx="11" formatCode="&quot;$&quot;#,##0">
                  <c:v>26321.094099999998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67-4E3E-B03C-7E70A6AE4033}"/>
            </c:ext>
          </c:extLst>
        </c:ser>
        <c:ser>
          <c:idx val="3"/>
          <c:order val="3"/>
          <c:tx>
            <c:strRef>
              <c:f>'piv-DealsWonRegion'!$E$4:$E$5</c:f>
              <c:strCache>
                <c:ptCount val="1"/>
                <c:pt idx="0">
                  <c:v>Ireland</c:v>
                </c:pt>
              </c:strCache>
            </c:strRef>
          </c:tx>
          <c:spPr>
            <a:solidFill>
              <a:schemeClr val="accent2">
                <a:shade val="86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'piv-DealsWonRegion'!$A$6:$A$20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'piv-DealsWonRegion'!$E$6:$E$20</c:f>
              <c:numCache>
                <c:formatCode>General</c:formatCode>
                <c:ptCount val="12"/>
                <c:pt idx="9" formatCode="&quot;$&quot;#,##0">
                  <c:v>5706.7121999999999</c:v>
                </c:pt>
                <c:pt idx="10" formatCode="&quot;$&quot;#,##0">
                  <c:v>1102.4711</c:v>
                </c:pt>
                <c:pt idx="11" formatCode="&quot;$&quot;#,##0">
                  <c:v>58101.896200000003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767-4E3E-B03C-7E70A6AE4033}"/>
            </c:ext>
          </c:extLst>
        </c:ser>
        <c:ser>
          <c:idx val="4"/>
          <c:order val="4"/>
          <c:tx>
            <c:strRef>
              <c:f>'piv-DealsWonRegion'!$F$4:$F$5</c:f>
              <c:strCache>
                <c:ptCount val="1"/>
                <c:pt idx="0">
                  <c:v>Mainland Europe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'piv-DealsWonRegion'!$A$6:$A$20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'piv-DealsWonRegion'!$F$6:$F$20</c:f>
              <c:numCache>
                <c:formatCode>"$"#,##0</c:formatCode>
                <c:ptCount val="12"/>
                <c:pt idx="0">
                  <c:v>114158.1832</c:v>
                </c:pt>
                <c:pt idx="1">
                  <c:v>6619.1839999999993</c:v>
                </c:pt>
                <c:pt idx="4">
                  <c:v>54625.451099999998</c:v>
                </c:pt>
                <c:pt idx="6">
                  <c:v>75834.769400000005</c:v>
                </c:pt>
                <c:pt idx="7">
                  <c:v>1360.3175000000001</c:v>
                </c:pt>
                <c:pt idx="8">
                  <c:v>1701.8072999999999</c:v>
                </c:pt>
                <c:pt idx="9">
                  <c:v>71128.597899999993</c:v>
                </c:pt>
                <c:pt idx="11">
                  <c:v>129690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767-4E3E-B03C-7E70A6AE4033}"/>
            </c:ext>
          </c:extLst>
        </c:ser>
        <c:ser>
          <c:idx val="5"/>
          <c:order val="5"/>
          <c:tx>
            <c:strRef>
              <c:f>'piv-DealsWonRegion'!$G$4:$G$5</c:f>
              <c:strCache>
                <c:ptCount val="1"/>
                <c:pt idx="0">
                  <c:v>New Zealand</c:v>
                </c:pt>
              </c:strCache>
            </c:strRef>
          </c:tx>
          <c:spPr>
            <a:solidFill>
              <a:schemeClr val="accent2">
                <a:tint val="86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'piv-DealsWonRegion'!$A$6:$A$20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'piv-DealsWonRegion'!$G$6:$G$20</c:f>
              <c:numCache>
                <c:formatCode>"$"#,##0</c:formatCode>
                <c:ptCount val="12"/>
                <c:pt idx="0">
                  <c:v>70799.549200000009</c:v>
                </c:pt>
                <c:pt idx="1">
                  <c:v>116884.8885</c:v>
                </c:pt>
                <c:pt idx="2">
                  <c:v>461710.74509999994</c:v>
                </c:pt>
                <c:pt idx="3">
                  <c:v>454803.90130000003</c:v>
                </c:pt>
                <c:pt idx="4">
                  <c:v>340276.36629999999</c:v>
                </c:pt>
                <c:pt idx="5">
                  <c:v>162718.84510000001</c:v>
                </c:pt>
                <c:pt idx="6">
                  <c:v>216508.78919999997</c:v>
                </c:pt>
                <c:pt idx="7">
                  <c:v>961179.4706</c:v>
                </c:pt>
                <c:pt idx="8">
                  <c:v>87613.050499999998</c:v>
                </c:pt>
                <c:pt idx="9">
                  <c:v>13413.478500000001</c:v>
                </c:pt>
                <c:pt idx="10">
                  <c:v>103035.35590000001</c:v>
                </c:pt>
                <c:pt idx="11">
                  <c:v>106936.34570000001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767-4E3E-B03C-7E70A6AE4033}"/>
            </c:ext>
          </c:extLst>
        </c:ser>
        <c:ser>
          <c:idx val="6"/>
          <c:order val="6"/>
          <c:tx>
            <c:strRef>
              <c:f>'piv-DealsWonRegion'!$H$4:$H$5</c:f>
              <c:strCache>
                <c:ptCount val="1"/>
                <c:pt idx="0">
                  <c:v>UK - Newcastle</c:v>
                </c:pt>
              </c:strCache>
            </c:strRef>
          </c:tx>
          <c:spPr>
            <a:solidFill>
              <a:schemeClr val="accent2">
                <a:tint val="72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'piv-DealsWonRegion'!$A$6:$A$20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'piv-DealsWonRegion'!$H$6:$H$20</c:f>
              <c:numCache>
                <c:formatCode>General</c:formatCode>
                <c:ptCount val="12"/>
                <c:pt idx="11" formatCode="&quot;$&quot;#,##0">
                  <c:v>7634.6088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767-4E3E-B03C-7E70A6AE4033}"/>
            </c:ext>
          </c:extLst>
        </c:ser>
        <c:ser>
          <c:idx val="7"/>
          <c:order val="7"/>
          <c:tx>
            <c:strRef>
              <c:f>'piv-DealsWonRegion'!$I$4:$I$5</c:f>
              <c:strCache>
                <c:ptCount val="1"/>
                <c:pt idx="0">
                  <c:v>UK - Warwick</c:v>
                </c:pt>
              </c:strCache>
            </c:strRef>
          </c:tx>
          <c:spPr>
            <a:solidFill>
              <a:schemeClr val="accent2">
                <a:tint val="58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'piv-DealsWonRegion'!$A$6:$A$20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'piv-DealsWonRegion'!$I$6:$I$20</c:f>
              <c:numCache>
                <c:formatCode>"$"#,##0</c:formatCode>
                <c:ptCount val="12"/>
                <c:pt idx="0">
                  <c:v>30310.6335</c:v>
                </c:pt>
                <c:pt idx="1">
                  <c:v>5651.1283999999996</c:v>
                </c:pt>
                <c:pt idx="2">
                  <c:v>21581.548600000002</c:v>
                </c:pt>
                <c:pt idx="3">
                  <c:v>66223.208499999993</c:v>
                </c:pt>
                <c:pt idx="4">
                  <c:v>158797.15210000001</c:v>
                </c:pt>
                <c:pt idx="5">
                  <c:v>50212.904300000002</c:v>
                </c:pt>
                <c:pt idx="6">
                  <c:v>100206.02039999999</c:v>
                </c:pt>
                <c:pt idx="7">
                  <c:v>8659.4723000000013</c:v>
                </c:pt>
                <c:pt idx="8">
                  <c:v>22491.532800000001</c:v>
                </c:pt>
                <c:pt idx="9">
                  <c:v>201678.53690000001</c:v>
                </c:pt>
                <c:pt idx="10">
                  <c:v>22336.949499999999</c:v>
                </c:pt>
                <c:pt idx="11">
                  <c:v>1027.771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72-4A24-AC17-3E3D6B381D45}"/>
            </c:ext>
          </c:extLst>
        </c:ser>
        <c:ser>
          <c:idx val="8"/>
          <c:order val="8"/>
          <c:tx>
            <c:strRef>
              <c:f>'piv-DealsWonRegion'!$J$4:$J$5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chemeClr val="accent2">
                <a:tint val="44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'piv-DealsWonRegion'!$A$6:$A$20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'piv-DealsWonRegion'!$J$6:$J$20</c:f>
              <c:numCache>
                <c:formatCode>"$"#,##0</c:formatCode>
                <c:ptCount val="12"/>
                <c:pt idx="0">
                  <c:v>592836.68809999991</c:v>
                </c:pt>
                <c:pt idx="1">
                  <c:v>499737.20109999995</c:v>
                </c:pt>
                <c:pt idx="2">
                  <c:v>162669.91900000002</c:v>
                </c:pt>
                <c:pt idx="3">
                  <c:v>253268.69750000001</c:v>
                </c:pt>
                <c:pt idx="4">
                  <c:v>285413.37160000001</c:v>
                </c:pt>
                <c:pt idx="5">
                  <c:v>226847.0013</c:v>
                </c:pt>
                <c:pt idx="6">
                  <c:v>721342.16700000002</c:v>
                </c:pt>
                <c:pt idx="7">
                  <c:v>184651.82250000001</c:v>
                </c:pt>
                <c:pt idx="8">
                  <c:v>242363.98129999998</c:v>
                </c:pt>
                <c:pt idx="9">
                  <c:v>443183.13299999997</c:v>
                </c:pt>
                <c:pt idx="10">
                  <c:v>466140.19779999997</c:v>
                </c:pt>
                <c:pt idx="11">
                  <c:v>780256.02190000005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72-4A24-AC17-3E3D6B381D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656930152"/>
        <c:axId val="656928840"/>
      </c:barChart>
      <c:catAx>
        <c:axId val="656930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928840"/>
        <c:crosses val="autoZero"/>
        <c:auto val="1"/>
        <c:lblAlgn val="ctr"/>
        <c:lblOffset val="100"/>
        <c:noMultiLvlLbl val="0"/>
      </c:catAx>
      <c:valAx>
        <c:axId val="6569288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crossAx val="656930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pivotSource>
    <c:name>[Pipeline 2020.xlsx]piv-DealsLostSvc!PivotTable3</c:name>
    <c:fmtId val="-1"/>
  </c:pivotSource>
  <c:chart>
    <c:autoTitleDeleted val="1"/>
    <c:pivotFmts>
      <c:pivotFmt>
        <c:idx val="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'piv-DealsLostSvc'!$B$4:$B$5</c:f>
              <c:strCache>
                <c:ptCount val="1"/>
                <c:pt idx="0">
                  <c:v>Control/SCADA</c:v>
                </c:pt>
              </c:strCache>
            </c:strRef>
          </c:tx>
          <c:spPr>
            <a:solidFill>
              <a:schemeClr val="accent2">
                <a:shade val="47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'piv-DealsLostSvc'!$A$6:$A$20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'piv-DealsLostSvc'!$B$6:$B$20</c:f>
              <c:numCache>
                <c:formatCode>"$"#,##0</c:formatCode>
                <c:ptCount val="12"/>
                <c:pt idx="0">
                  <c:v>1101066.0064999999</c:v>
                </c:pt>
                <c:pt idx="1">
                  <c:v>944055.72140000004</c:v>
                </c:pt>
                <c:pt idx="2">
                  <c:v>401295.26060000004</c:v>
                </c:pt>
                <c:pt idx="3">
                  <c:v>811646.20970000012</c:v>
                </c:pt>
                <c:pt idx="4">
                  <c:v>935880.05580000009</c:v>
                </c:pt>
                <c:pt idx="5">
                  <c:v>1454358.6132</c:v>
                </c:pt>
                <c:pt idx="6">
                  <c:v>1097535.7619999999</c:v>
                </c:pt>
                <c:pt idx="7">
                  <c:v>87407.718999999997</c:v>
                </c:pt>
                <c:pt idx="8">
                  <c:v>776215.07719999994</c:v>
                </c:pt>
                <c:pt idx="9">
                  <c:v>528824.72100000002</c:v>
                </c:pt>
                <c:pt idx="10">
                  <c:v>56473.413199999995</c:v>
                </c:pt>
                <c:pt idx="11">
                  <c:v>1673773.1444000001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BE-4FA9-85CB-9E74C97B027E}"/>
            </c:ext>
          </c:extLst>
        </c:ser>
        <c:ser>
          <c:idx val="1"/>
          <c:order val="1"/>
          <c:tx>
            <c:strRef>
              <c:f>'piv-DealsLostSvc'!$C$4:$C$5</c:f>
              <c:strCache>
                <c:ptCount val="1"/>
                <c:pt idx="0">
                  <c:v>Electrical Engineering</c:v>
                </c:pt>
              </c:strCache>
            </c:strRef>
          </c:tx>
          <c:spPr>
            <a:solidFill>
              <a:schemeClr val="accent2">
                <a:shade val="65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'piv-DealsLostSvc'!$A$6:$A$20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'piv-DealsLostSvc'!$C$6:$C$20</c:f>
              <c:numCache>
                <c:formatCode>"$"#,##0</c:formatCode>
                <c:ptCount val="12"/>
                <c:pt idx="0">
                  <c:v>668567.56019999995</c:v>
                </c:pt>
                <c:pt idx="1">
                  <c:v>1094257.4566000002</c:v>
                </c:pt>
                <c:pt idx="2">
                  <c:v>394617.94399999996</c:v>
                </c:pt>
                <c:pt idx="3">
                  <c:v>778627.70900000003</c:v>
                </c:pt>
                <c:pt idx="4">
                  <c:v>1735031.1858000001</c:v>
                </c:pt>
                <c:pt idx="5">
                  <c:v>1292632.4928999997</c:v>
                </c:pt>
                <c:pt idx="6">
                  <c:v>1184300.9319</c:v>
                </c:pt>
                <c:pt idx="7">
                  <c:v>501203.25329999998</c:v>
                </c:pt>
                <c:pt idx="8">
                  <c:v>654483.22120000003</c:v>
                </c:pt>
                <c:pt idx="9">
                  <c:v>514582.15649999998</c:v>
                </c:pt>
                <c:pt idx="10">
                  <c:v>863990.70360000001</c:v>
                </c:pt>
                <c:pt idx="11">
                  <c:v>712358.83120000002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BE-4FA9-85CB-9E74C97B027E}"/>
            </c:ext>
          </c:extLst>
        </c:ser>
        <c:ser>
          <c:idx val="2"/>
          <c:order val="2"/>
          <c:tx>
            <c:strRef>
              <c:f>'piv-DealsLostSvc'!$D$4:$D$5</c:f>
              <c:strCache>
                <c:ptCount val="1"/>
                <c:pt idx="0">
                  <c:v>Genassure</c:v>
                </c:pt>
              </c:strCache>
            </c:strRef>
          </c:tx>
          <c:spPr>
            <a:solidFill>
              <a:schemeClr val="accent2">
                <a:shade val="82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'piv-DealsLostSvc'!$A$6:$A$20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'piv-DealsLostSvc'!$D$6:$D$20</c:f>
              <c:numCache>
                <c:formatCode>"$"#,##0</c:formatCode>
                <c:ptCount val="12"/>
                <c:pt idx="1">
                  <c:v>103819.1468</c:v>
                </c:pt>
                <c:pt idx="2">
                  <c:v>177323.8909</c:v>
                </c:pt>
                <c:pt idx="3">
                  <c:v>174406.46149999998</c:v>
                </c:pt>
                <c:pt idx="4">
                  <c:v>96199.536800000002</c:v>
                </c:pt>
                <c:pt idx="6">
                  <c:v>136248.01939999999</c:v>
                </c:pt>
                <c:pt idx="10">
                  <c:v>61237.277399999999</c:v>
                </c:pt>
                <c:pt idx="11">
                  <c:v>92163.256599999993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DBE-4FA9-85CB-9E74C97B027E}"/>
            </c:ext>
          </c:extLst>
        </c:ser>
        <c:ser>
          <c:idx val="3"/>
          <c:order val="3"/>
          <c:tx>
            <c:strRef>
              <c:f>'piv-DealsLostSvc'!$E$4:$E$5</c:f>
              <c:strCache>
                <c:ptCount val="1"/>
                <c:pt idx="0">
                  <c:v>HVDC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'piv-DealsLostSvc'!$A$6:$A$20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'piv-DealsLostSvc'!$E$6:$E$20</c:f>
              <c:numCache>
                <c:formatCode>"$"#,##0</c:formatCode>
                <c:ptCount val="12"/>
                <c:pt idx="1">
                  <c:v>23429.899799999999</c:v>
                </c:pt>
                <c:pt idx="2">
                  <c:v>279095.63749999995</c:v>
                </c:pt>
                <c:pt idx="3">
                  <c:v>406827.9657</c:v>
                </c:pt>
                <c:pt idx="4">
                  <c:v>62808.112099999998</c:v>
                </c:pt>
                <c:pt idx="5">
                  <c:v>690117.19489999989</c:v>
                </c:pt>
                <c:pt idx="6">
                  <c:v>131631.50030000001</c:v>
                </c:pt>
                <c:pt idx="8">
                  <c:v>371728.48509999999</c:v>
                </c:pt>
                <c:pt idx="9">
                  <c:v>150240.83040000001</c:v>
                </c:pt>
                <c:pt idx="10">
                  <c:v>0</c:v>
                </c:pt>
                <c:pt idx="11">
                  <c:v>1356598.9608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DBE-4FA9-85CB-9E74C97B027E}"/>
            </c:ext>
          </c:extLst>
        </c:ser>
        <c:ser>
          <c:idx val="4"/>
          <c:order val="4"/>
          <c:tx>
            <c:strRef>
              <c:f>'piv-DealsLostSvc'!$F$4:$F$5</c:f>
              <c:strCache>
                <c:ptCount val="1"/>
                <c:pt idx="0">
                  <c:v>IT And Telecoms</c:v>
                </c:pt>
              </c:strCache>
            </c:strRef>
          </c:tx>
          <c:spPr>
            <a:solidFill>
              <a:schemeClr val="accent2">
                <a:tint val="83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'piv-DealsLostSvc'!$A$6:$A$20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'piv-DealsLostSvc'!$F$6:$F$20</c:f>
              <c:numCache>
                <c:formatCode>"$"#,##0</c:formatCode>
                <c:ptCount val="12"/>
                <c:pt idx="0">
                  <c:v>223266.98259999999</c:v>
                </c:pt>
                <c:pt idx="1">
                  <c:v>15760.022300000001</c:v>
                </c:pt>
                <c:pt idx="2">
                  <c:v>4596.6732000000002</c:v>
                </c:pt>
                <c:pt idx="3">
                  <c:v>63164.540699999998</c:v>
                </c:pt>
                <c:pt idx="4">
                  <c:v>17432.679599999999</c:v>
                </c:pt>
                <c:pt idx="6">
                  <c:v>0</c:v>
                </c:pt>
                <c:pt idx="9">
                  <c:v>264262.95159999997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DBE-4FA9-85CB-9E74C97B027E}"/>
            </c:ext>
          </c:extLst>
        </c:ser>
        <c:ser>
          <c:idx val="5"/>
          <c:order val="5"/>
          <c:tx>
            <c:strRef>
              <c:f>'piv-DealsLostSvc'!$G$4:$G$5</c:f>
              <c:strCache>
                <c:ptCount val="1"/>
                <c:pt idx="0">
                  <c:v>Markets/WEMS</c:v>
                </c:pt>
              </c:strCache>
            </c:strRef>
          </c:tx>
          <c:spPr>
            <a:solidFill>
              <a:schemeClr val="accent2">
                <a:tint val="65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'piv-DealsLostSvc'!$A$6:$A$20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'piv-DealsLostSvc'!$G$6:$G$20</c:f>
              <c:numCache>
                <c:formatCode>"$"#,##0</c:formatCode>
                <c:ptCount val="12"/>
                <c:pt idx="0">
                  <c:v>1155.7349999999999</c:v>
                </c:pt>
                <c:pt idx="1">
                  <c:v>151033.54710000003</c:v>
                </c:pt>
                <c:pt idx="2">
                  <c:v>391373.88699999999</c:v>
                </c:pt>
                <c:pt idx="3">
                  <c:v>0</c:v>
                </c:pt>
                <c:pt idx="4">
                  <c:v>572253.05619999999</c:v>
                </c:pt>
                <c:pt idx="6">
                  <c:v>118081.62640000001</c:v>
                </c:pt>
                <c:pt idx="8">
                  <c:v>334984.91850000003</c:v>
                </c:pt>
                <c:pt idx="9">
                  <c:v>3283.3380000000002</c:v>
                </c:pt>
                <c:pt idx="11">
                  <c:v>3311740.0723999995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DBE-4FA9-85CB-9E74C97B027E}"/>
            </c:ext>
          </c:extLst>
        </c:ser>
        <c:ser>
          <c:idx val="6"/>
          <c:order val="6"/>
          <c:tx>
            <c:strRef>
              <c:f>'piv-DealsLostSvc'!$H$4:$H$5</c:f>
              <c:strCache>
                <c:ptCount val="1"/>
                <c:pt idx="0">
                  <c:v>Transmission Lines</c:v>
                </c:pt>
              </c:strCache>
            </c:strRef>
          </c:tx>
          <c:spPr>
            <a:solidFill>
              <a:schemeClr val="accent2">
                <a:tint val="48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'piv-DealsLostSvc'!$A$6:$A$20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'piv-DealsLostSvc'!$H$6:$H$20</c:f>
              <c:numCache>
                <c:formatCode>General</c:formatCode>
                <c:ptCount val="12"/>
                <c:pt idx="2" formatCode="&quot;$&quot;#,##0">
                  <c:v>238257.68959999998</c:v>
                </c:pt>
                <c:pt idx="5" formatCode="&quot;$&quot;#,##0">
                  <c:v>34588.65</c:v>
                </c:pt>
                <c:pt idx="6" formatCode="&quot;$&quot;#,##0">
                  <c:v>6917.73</c:v>
                </c:pt>
                <c:pt idx="7" formatCode="&quot;$&quot;#,##0">
                  <c:v>7263.6165000000001</c:v>
                </c:pt>
                <c:pt idx="10" formatCode="&quot;$&quot;#,##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DBE-4FA9-85CB-9E74C97B02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656930152"/>
        <c:axId val="656928840"/>
      </c:barChart>
      <c:catAx>
        <c:axId val="656930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928840"/>
        <c:crosses val="autoZero"/>
        <c:auto val="1"/>
        <c:lblAlgn val="ctr"/>
        <c:lblOffset val="100"/>
        <c:noMultiLvlLbl val="0"/>
      </c:catAx>
      <c:valAx>
        <c:axId val="6569288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crossAx val="656930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pivotSource>
    <c:name>[Pipeline 2020.xlsx]piv-DealsLostRegion!PivotTable3</c:name>
    <c:fmtId val="-1"/>
  </c:pivotSource>
  <c:chart>
    <c:autoTitleDeleted val="1"/>
    <c:pivotFmts>
      <c:pivotFmt>
        <c:idx val="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'piv-DealsLostRegion'!$B$4:$B$5</c:f>
              <c:strCache>
                <c:ptCount val="1"/>
                <c:pt idx="0">
                  <c:v>Asia</c:v>
                </c:pt>
              </c:strCache>
            </c:strRef>
          </c:tx>
          <c:spPr>
            <a:solidFill>
              <a:schemeClr val="accent2">
                <a:shade val="44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'piv-DealsLostRegion'!$A$6:$A$20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'piv-DealsLostRegion'!$B$6:$B$20</c:f>
              <c:numCache>
                <c:formatCode>"$"#,##0</c:formatCode>
                <c:ptCount val="12"/>
                <c:pt idx="0">
                  <c:v>307553.67699999997</c:v>
                </c:pt>
                <c:pt idx="1">
                  <c:v>123021.47089999999</c:v>
                </c:pt>
                <c:pt idx="2">
                  <c:v>416673.6838</c:v>
                </c:pt>
                <c:pt idx="3">
                  <c:v>186553.55369999999</c:v>
                </c:pt>
                <c:pt idx="4">
                  <c:v>359903.23920000001</c:v>
                </c:pt>
                <c:pt idx="5">
                  <c:v>144522.7303</c:v>
                </c:pt>
                <c:pt idx="6">
                  <c:v>310825.52480000001</c:v>
                </c:pt>
                <c:pt idx="7">
                  <c:v>173407.92430000001</c:v>
                </c:pt>
                <c:pt idx="8">
                  <c:v>361159.69950000005</c:v>
                </c:pt>
                <c:pt idx="9">
                  <c:v>3283.3380000000002</c:v>
                </c:pt>
                <c:pt idx="11">
                  <c:v>701643.09770000004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9D-4537-9FDA-C4091140540E}"/>
            </c:ext>
          </c:extLst>
        </c:ser>
        <c:ser>
          <c:idx val="1"/>
          <c:order val="1"/>
          <c:tx>
            <c:strRef>
              <c:f>'piv-DealsLostRegion'!$C$4:$C$5</c:f>
              <c:strCache>
                <c:ptCount val="1"/>
                <c:pt idx="0">
                  <c:v>Australia</c:v>
                </c:pt>
              </c:strCache>
            </c:strRef>
          </c:tx>
          <c:spPr>
            <a:solidFill>
              <a:schemeClr val="accent2">
                <a:shade val="58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'piv-DealsLostRegion'!$A$6:$A$20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'piv-DealsLostRegion'!$C$6:$C$20</c:f>
              <c:numCache>
                <c:formatCode>"$"#,##0</c:formatCode>
                <c:ptCount val="12"/>
                <c:pt idx="0">
                  <c:v>652569.99</c:v>
                </c:pt>
                <c:pt idx="1">
                  <c:v>1488534.1057999996</c:v>
                </c:pt>
                <c:pt idx="2">
                  <c:v>777413.00650000025</c:v>
                </c:pt>
                <c:pt idx="3">
                  <c:v>1075208.3108000003</c:v>
                </c:pt>
                <c:pt idx="4">
                  <c:v>2195602.2591000004</c:v>
                </c:pt>
                <c:pt idx="5">
                  <c:v>2096122.7585999991</c:v>
                </c:pt>
                <c:pt idx="6">
                  <c:v>1814322.6597999998</c:v>
                </c:pt>
                <c:pt idx="7">
                  <c:v>288933.74210000003</c:v>
                </c:pt>
                <c:pt idx="8">
                  <c:v>459496.58339999994</c:v>
                </c:pt>
                <c:pt idx="9">
                  <c:v>755167.73490000004</c:v>
                </c:pt>
                <c:pt idx="10">
                  <c:v>825454.80740000005</c:v>
                </c:pt>
                <c:pt idx="11">
                  <c:v>1808778.2475000001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69D-4537-9FDA-C4091140540E}"/>
            </c:ext>
          </c:extLst>
        </c:ser>
        <c:ser>
          <c:idx val="2"/>
          <c:order val="2"/>
          <c:tx>
            <c:strRef>
              <c:f>'piv-DealsLostRegion'!$D$4:$D$5</c:f>
              <c:strCache>
                <c:ptCount val="1"/>
                <c:pt idx="0">
                  <c:v>Canada</c:v>
                </c:pt>
              </c:strCache>
            </c:strRef>
          </c:tx>
          <c:spPr>
            <a:solidFill>
              <a:schemeClr val="accent2">
                <a:shade val="72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'piv-DealsLostRegion'!$A$6:$A$20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'piv-DealsLostRegion'!$D$6:$D$20</c:f>
              <c:numCache>
                <c:formatCode>General</c:formatCode>
                <c:ptCount val="12"/>
                <c:pt idx="0" formatCode="&quot;$&quot;#,##0">
                  <c:v>829130.3666999999</c:v>
                </c:pt>
                <c:pt idx="2" formatCode="&quot;$&quot;#,##0">
                  <c:v>73149.488199999993</c:v>
                </c:pt>
                <c:pt idx="4" formatCode="&quot;$&quot;#,##0">
                  <c:v>34515.053699999997</c:v>
                </c:pt>
                <c:pt idx="5" formatCode="&quot;$&quot;#,##0">
                  <c:v>68696.910699999993</c:v>
                </c:pt>
                <c:pt idx="6" formatCode="&quot;$&quot;#,##0">
                  <c:v>71782.482600000003</c:v>
                </c:pt>
                <c:pt idx="8" formatCode="&quot;$&quot;#,##0">
                  <c:v>481715.47879999998</c:v>
                </c:pt>
                <c:pt idx="9" formatCode="&quot;$&quot;#,##0">
                  <c:v>161713.75710000002</c:v>
                </c:pt>
                <c:pt idx="10" formatCode="&quot;$&quot;#,##0">
                  <c:v>23255.1764</c:v>
                </c:pt>
                <c:pt idx="11" formatCode="&quot;$&quot;#,##0">
                  <c:v>61152.008199999997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69D-4537-9FDA-C4091140540E}"/>
            </c:ext>
          </c:extLst>
        </c:ser>
        <c:ser>
          <c:idx val="3"/>
          <c:order val="3"/>
          <c:tx>
            <c:strRef>
              <c:f>'piv-DealsLostRegion'!$E$4:$E$5</c:f>
              <c:strCache>
                <c:ptCount val="1"/>
                <c:pt idx="0">
                  <c:v>Ireland</c:v>
                </c:pt>
              </c:strCache>
            </c:strRef>
          </c:tx>
          <c:spPr>
            <a:solidFill>
              <a:schemeClr val="accent2">
                <a:shade val="86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'piv-DealsLostRegion'!$A$6:$A$20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'piv-DealsLostRegion'!$E$6:$E$20</c:f>
              <c:numCache>
                <c:formatCode>General</c:formatCode>
                <c:ptCount val="12"/>
                <c:pt idx="11" formatCode="&quot;$&quot;#,##0">
                  <c:v>56045.042099999999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69D-4537-9FDA-C4091140540E}"/>
            </c:ext>
          </c:extLst>
        </c:ser>
        <c:ser>
          <c:idx val="4"/>
          <c:order val="4"/>
          <c:tx>
            <c:strRef>
              <c:f>'piv-DealsLostRegion'!$F$4:$F$5</c:f>
              <c:strCache>
                <c:ptCount val="1"/>
                <c:pt idx="0">
                  <c:v>Mainland Europe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'piv-DealsLostRegion'!$A$6:$A$20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'piv-DealsLostRegion'!$F$6:$F$20</c:f>
              <c:numCache>
                <c:formatCode>General</c:formatCode>
                <c:ptCount val="12"/>
                <c:pt idx="2" formatCode="&quot;$&quot;#,##0">
                  <c:v>138738.8492</c:v>
                </c:pt>
                <c:pt idx="3" formatCode="&quot;$&quot;#,##0">
                  <c:v>0</c:v>
                </c:pt>
                <c:pt idx="4" formatCode="&quot;$&quot;#,##0">
                  <c:v>0</c:v>
                </c:pt>
                <c:pt idx="5" formatCode="&quot;$&quot;#,##0">
                  <c:v>47854.988400000002</c:v>
                </c:pt>
                <c:pt idx="8" formatCode="&quot;$&quot;#,##0">
                  <c:v>122507.5569</c:v>
                </c:pt>
                <c:pt idx="9" formatCode="&quot;$&quot;#,##0">
                  <c:v>93827.330300000001</c:v>
                </c:pt>
                <c:pt idx="10" formatCode="&quot;$&quot;#,##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69D-4537-9FDA-C4091140540E}"/>
            </c:ext>
          </c:extLst>
        </c:ser>
        <c:ser>
          <c:idx val="5"/>
          <c:order val="5"/>
          <c:tx>
            <c:strRef>
              <c:f>'piv-DealsLostRegion'!$G$4:$G$5</c:f>
              <c:strCache>
                <c:ptCount val="1"/>
                <c:pt idx="0">
                  <c:v>New Zealand</c:v>
                </c:pt>
              </c:strCache>
            </c:strRef>
          </c:tx>
          <c:spPr>
            <a:solidFill>
              <a:schemeClr val="accent2">
                <a:tint val="86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'piv-DealsLostRegion'!$A$6:$A$20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'piv-DealsLostRegion'!$G$6:$G$20</c:f>
              <c:numCache>
                <c:formatCode>"$"#,##0</c:formatCode>
                <c:ptCount val="12"/>
                <c:pt idx="0">
                  <c:v>120186.56570000001</c:v>
                </c:pt>
                <c:pt idx="1">
                  <c:v>231703.8616</c:v>
                </c:pt>
                <c:pt idx="2">
                  <c:v>340225.02980000002</c:v>
                </c:pt>
                <c:pt idx="3">
                  <c:v>304829.82610000001</c:v>
                </c:pt>
                <c:pt idx="4">
                  <c:v>285781.80290000001</c:v>
                </c:pt>
                <c:pt idx="5">
                  <c:v>359304.12909999996</c:v>
                </c:pt>
                <c:pt idx="6">
                  <c:v>158288.4472</c:v>
                </c:pt>
                <c:pt idx="7">
                  <c:v>21099.076499999999</c:v>
                </c:pt>
                <c:pt idx="9">
                  <c:v>113229.40459999999</c:v>
                </c:pt>
                <c:pt idx="10">
                  <c:v>56645.140299999999</c:v>
                </c:pt>
                <c:pt idx="11">
                  <c:v>48437.945500000002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69D-4537-9FDA-C4091140540E}"/>
            </c:ext>
          </c:extLst>
        </c:ser>
        <c:ser>
          <c:idx val="6"/>
          <c:order val="6"/>
          <c:tx>
            <c:strRef>
              <c:f>'piv-DealsLostRegion'!$H$4:$H$5</c:f>
              <c:strCache>
                <c:ptCount val="1"/>
                <c:pt idx="0">
                  <c:v>UK - Newcastle</c:v>
                </c:pt>
              </c:strCache>
            </c:strRef>
          </c:tx>
          <c:spPr>
            <a:solidFill>
              <a:schemeClr val="accent2">
                <a:tint val="72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'piv-DealsLostRegion'!$A$6:$A$20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'piv-DealsLostRegion'!$H$6:$H$20</c:f>
              <c:numCache>
                <c:formatCode>General</c:formatCode>
                <c:ptCount val="12"/>
                <c:pt idx="11" formatCode="&quot;$&quot;#,##0">
                  <c:v>41354.131099999999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69D-4537-9FDA-C4091140540E}"/>
            </c:ext>
          </c:extLst>
        </c:ser>
        <c:ser>
          <c:idx val="7"/>
          <c:order val="7"/>
          <c:tx>
            <c:strRef>
              <c:f>'piv-DealsLostRegion'!$I$4:$I$5</c:f>
              <c:strCache>
                <c:ptCount val="1"/>
                <c:pt idx="0">
                  <c:v>UK - Warwick</c:v>
                </c:pt>
              </c:strCache>
            </c:strRef>
          </c:tx>
          <c:spPr>
            <a:solidFill>
              <a:schemeClr val="accent2">
                <a:tint val="58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'piv-DealsLostRegion'!$A$6:$A$20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'piv-DealsLostRegion'!$I$6:$I$20</c:f>
              <c:numCache>
                <c:formatCode>"$"#,##0</c:formatCode>
                <c:ptCount val="12"/>
                <c:pt idx="0">
                  <c:v>3262.2046999999998</c:v>
                </c:pt>
                <c:pt idx="1">
                  <c:v>39355.1751</c:v>
                </c:pt>
                <c:pt idx="2">
                  <c:v>140360.9253</c:v>
                </c:pt>
                <c:pt idx="3">
                  <c:v>290586.69130000001</c:v>
                </c:pt>
                <c:pt idx="4">
                  <c:v>172351.8518</c:v>
                </c:pt>
                <c:pt idx="5">
                  <c:v>651828.65909999982</c:v>
                </c:pt>
                <c:pt idx="6">
                  <c:v>161957.83390000003</c:v>
                </c:pt>
                <c:pt idx="7">
                  <c:v>30104.124100000001</c:v>
                </c:pt>
                <c:pt idx="8">
                  <c:v>360798.21900000004</c:v>
                </c:pt>
                <c:pt idx="9">
                  <c:v>56413.500099999997</c:v>
                </c:pt>
                <c:pt idx="10">
                  <c:v>76346.270100000009</c:v>
                </c:pt>
                <c:pt idx="11">
                  <c:v>4132144.3040999994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2C-4C70-8CAB-1119ACBD0C7B}"/>
            </c:ext>
          </c:extLst>
        </c:ser>
        <c:ser>
          <c:idx val="8"/>
          <c:order val="8"/>
          <c:tx>
            <c:strRef>
              <c:f>'piv-DealsLostRegion'!$J$4:$J$5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chemeClr val="accent2">
                <a:tint val="44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'piv-DealsLostRegion'!$A$6:$A$20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'piv-DealsLostRegion'!$J$6:$J$20</c:f>
              <c:numCache>
                <c:formatCode>"$"#,##0</c:formatCode>
                <c:ptCount val="12"/>
                <c:pt idx="0">
                  <c:v>81353.480200000005</c:v>
                </c:pt>
                <c:pt idx="1">
                  <c:v>449741.18060000002</c:v>
                </c:pt>
                <c:pt idx="3">
                  <c:v>377494.50469999999</c:v>
                </c:pt>
                <c:pt idx="4">
                  <c:v>371450.41959999996</c:v>
                </c:pt>
                <c:pt idx="5">
                  <c:v>103366.77480000001</c:v>
                </c:pt>
                <c:pt idx="6">
                  <c:v>157538.62169999999</c:v>
                </c:pt>
                <c:pt idx="7">
                  <c:v>82329.721799999999</c:v>
                </c:pt>
                <c:pt idx="8">
                  <c:v>351734.16440000001</c:v>
                </c:pt>
                <c:pt idx="9">
                  <c:v>277558.9325</c:v>
                </c:pt>
                <c:pt idx="10">
                  <c:v>0</c:v>
                </c:pt>
                <c:pt idx="11">
                  <c:v>297079.48920000001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2C-4C70-8CAB-1119ACBD0C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656930152"/>
        <c:axId val="656928840"/>
      </c:barChart>
      <c:catAx>
        <c:axId val="656930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928840"/>
        <c:crosses val="autoZero"/>
        <c:auto val="1"/>
        <c:lblAlgn val="ctr"/>
        <c:lblOffset val="100"/>
        <c:noMultiLvlLbl val="0"/>
      </c:catAx>
      <c:valAx>
        <c:axId val="6569288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crossAx val="656930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dk1">
                <a:tint val="885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mm/dd/yy;@</c:formatCode>
                <c:ptCount val="9"/>
                <c:pt idx="0">
                  <c:v>43678</c:v>
                </c:pt>
                <c:pt idx="1">
                  <c:v>43709</c:v>
                </c:pt>
                <c:pt idx="2">
                  <c:v>43739</c:v>
                </c:pt>
                <c:pt idx="3">
                  <c:v>43770</c:v>
                </c:pt>
                <c:pt idx="4">
                  <c:v>43800</c:v>
                </c:pt>
                <c:pt idx="5">
                  <c:v>43831</c:v>
                </c:pt>
                <c:pt idx="6">
                  <c:v>43862</c:v>
                </c:pt>
                <c:pt idx="7">
                  <c:v>43891</c:v>
                </c:pt>
                <c:pt idx="8">
                  <c:v>43922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219</c:v>
                </c:pt>
                <c:pt idx="1">
                  <c:v>219</c:v>
                </c:pt>
                <c:pt idx="2">
                  <c:v>196</c:v>
                </c:pt>
                <c:pt idx="3">
                  <c:v>178</c:v>
                </c:pt>
                <c:pt idx="4">
                  <c:v>172</c:v>
                </c:pt>
                <c:pt idx="5">
                  <c:v>189</c:v>
                </c:pt>
                <c:pt idx="6">
                  <c:v>166</c:v>
                </c:pt>
                <c:pt idx="7">
                  <c:v>185</c:v>
                </c:pt>
                <c:pt idx="8">
                  <c:v>197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14-4009-A294-7E427DFCD7E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605930784"/>
        <c:axId val="605930128"/>
      </c:barChart>
      <c:dateAx>
        <c:axId val="605930784"/>
        <c:scaling>
          <c:orientation val="minMax"/>
        </c:scaling>
        <c:delete val="0"/>
        <c:axPos val="b"/>
        <c:numFmt formatCode="mm/dd/yy;@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930128"/>
        <c:crosses val="autoZero"/>
        <c:auto val="1"/>
        <c:lblOffset val="100"/>
        <c:baseTimeUnit val="months"/>
      </c:dateAx>
      <c:valAx>
        <c:axId val="60593012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05930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pivotSource>
    <c:name>[Pipeline 2020.xlsx]piv-TotalValueCommitted!PivotTable3</c:name>
    <c:fmtId val="18"/>
  </c:pivotSource>
  <c:chart>
    <c:autoTitleDeleted val="1"/>
    <c:pivotFmts>
      <c:pivotFmt>
        <c:idx val="0"/>
        <c:spPr>
          <a:solidFill>
            <a:schemeClr val="dk1">
              <a:tint val="88500"/>
              <a:alpha val="7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dk1">
              <a:tint val="88500"/>
              <a:alpha val="7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dk1">
              <a:tint val="88500"/>
              <a:alpha val="7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dk1">
              <a:tint val="88500"/>
              <a:alpha val="7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'piv-TotalValueCommitted'!$B$4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dk1">
                <a:tint val="88500"/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'piv-TotalValueCommitted'!$A$5:$A$16</c:f>
              <c:multiLvlStrCache>
                <c:ptCount val="9"/>
                <c:lvl>
                  <c:pt idx="0">
                    <c:v>Aug</c:v>
                  </c:pt>
                  <c:pt idx="1">
                    <c:v>Sep</c:v>
                  </c:pt>
                  <c:pt idx="2">
                    <c:v>Oct</c:v>
                  </c:pt>
                  <c:pt idx="3">
                    <c:v>Nov</c:v>
                  </c:pt>
                  <c:pt idx="4">
                    <c:v>Dec</c:v>
                  </c:pt>
                  <c:pt idx="5">
                    <c:v>Jan</c:v>
                  </c:pt>
                  <c:pt idx="6">
                    <c:v>Feb</c:v>
                  </c:pt>
                  <c:pt idx="7">
                    <c:v>Mar</c:v>
                  </c:pt>
                  <c:pt idx="8">
                    <c:v>Apr</c:v>
                  </c:pt>
                </c:lvl>
                <c:lvl>
                  <c:pt idx="0">
                    <c:v>2019</c:v>
                  </c:pt>
                  <c:pt idx="5">
                    <c:v>2020</c:v>
                  </c:pt>
                </c:lvl>
              </c:multiLvlStrCache>
            </c:multiLvlStrRef>
          </c:cat>
          <c:val>
            <c:numRef>
              <c:f>'piv-TotalValueCommitted'!$B$5:$B$16</c:f>
              <c:numCache>
                <c:formatCode>"$"#,##0</c:formatCode>
                <c:ptCount val="9"/>
                <c:pt idx="0">
                  <c:v>2301202.7400000002</c:v>
                </c:pt>
                <c:pt idx="1">
                  <c:v>2780395.4600000004</c:v>
                </c:pt>
                <c:pt idx="2">
                  <c:v>2309889.4500000002</c:v>
                </c:pt>
                <c:pt idx="3">
                  <c:v>3214409.8699999996</c:v>
                </c:pt>
                <c:pt idx="4">
                  <c:v>3590838.71</c:v>
                </c:pt>
                <c:pt idx="5">
                  <c:v>4563702.0600000005</c:v>
                </c:pt>
                <c:pt idx="6">
                  <c:v>3357781.31</c:v>
                </c:pt>
                <c:pt idx="7">
                  <c:v>3156382.0232000002</c:v>
                </c:pt>
                <c:pt idx="8">
                  <c:v>2582980.5584999998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C5-4F93-9E52-486EA2B283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656930152"/>
        <c:axId val="656928840"/>
      </c:barChart>
      <c:catAx>
        <c:axId val="656930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928840"/>
        <c:crosses val="autoZero"/>
        <c:auto val="1"/>
        <c:lblAlgn val="ctr"/>
        <c:lblOffset val="100"/>
        <c:noMultiLvlLbl val="0"/>
      </c:catAx>
      <c:valAx>
        <c:axId val="6569288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crossAx val="656930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pivotSource>
    <c:name>[Pipeline 2020.xlsx]piv-TotalValueBizUnit!PivotTable3</c:name>
    <c:fmtId val="-1"/>
  </c:pivotSource>
  <c:chart>
    <c:autoTitleDeleted val="1"/>
    <c:pivotFmts>
      <c:pivotFmt>
        <c:idx val="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'piv-TotalValueBizUnit'!$B$3:$B$5</c:f>
              <c:strCache>
                <c:ptCount val="1"/>
                <c:pt idx="0">
                  <c:v>2019 - Aug</c:v>
                </c:pt>
              </c:strCache>
            </c:strRef>
          </c:tx>
          <c:spPr>
            <a:solidFill>
              <a:schemeClr val="accent2">
                <a:shade val="44000"/>
              </a:schemeClr>
            </a:solidFill>
            <a:ln>
              <a:noFill/>
            </a:ln>
            <a:effectLst/>
          </c:spPr>
          <c:invertIfNegative val="0"/>
          <c:cat>
            <c:strRef>
              <c:f>'piv-TotalValueBizUnit'!$A$6:$A$12</c:f>
              <c:strCache>
                <c:ptCount val="6"/>
                <c:pt idx="0">
                  <c:v>Control/SCADA</c:v>
                </c:pt>
                <c:pt idx="1">
                  <c:v>Electrical Engineering</c:v>
                </c:pt>
                <c:pt idx="2">
                  <c:v>Markets/WEMS</c:v>
                </c:pt>
                <c:pt idx="3">
                  <c:v>HVDC</c:v>
                </c:pt>
                <c:pt idx="4">
                  <c:v>IT And Telecoms</c:v>
                </c:pt>
                <c:pt idx="5">
                  <c:v>Genassure</c:v>
                </c:pt>
              </c:strCache>
            </c:strRef>
          </c:cat>
          <c:val>
            <c:numRef>
              <c:f>'piv-TotalValueBizUnit'!$B$6:$B$12</c:f>
              <c:numCache>
                <c:formatCode>"$"#,##0</c:formatCode>
                <c:ptCount val="6"/>
                <c:pt idx="0">
                  <c:v>12433269.770000001</c:v>
                </c:pt>
                <c:pt idx="1">
                  <c:v>5925996.8699999973</c:v>
                </c:pt>
                <c:pt idx="2">
                  <c:v>5937512.3499999987</c:v>
                </c:pt>
                <c:pt idx="3">
                  <c:v>2524882.25</c:v>
                </c:pt>
                <c:pt idx="4">
                  <c:v>1704852.6199999996</c:v>
                </c:pt>
                <c:pt idx="5">
                  <c:v>870379.44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9E-4D94-BC6E-9E5D91111D7A}"/>
            </c:ext>
          </c:extLst>
        </c:ser>
        <c:ser>
          <c:idx val="1"/>
          <c:order val="1"/>
          <c:tx>
            <c:strRef>
              <c:f>'piv-TotalValueBizUnit'!$C$3:$C$5</c:f>
              <c:strCache>
                <c:ptCount val="1"/>
                <c:pt idx="0">
                  <c:v>2019 - Sep</c:v>
                </c:pt>
              </c:strCache>
            </c:strRef>
          </c:tx>
          <c:spPr>
            <a:solidFill>
              <a:schemeClr val="accent2">
                <a:shade val="58000"/>
              </a:schemeClr>
            </a:solidFill>
            <a:ln>
              <a:noFill/>
            </a:ln>
            <a:effectLst/>
          </c:spPr>
          <c:invertIfNegative val="0"/>
          <c:cat>
            <c:strRef>
              <c:f>'piv-TotalValueBizUnit'!$A$6:$A$12</c:f>
              <c:strCache>
                <c:ptCount val="6"/>
                <c:pt idx="0">
                  <c:v>Control/SCADA</c:v>
                </c:pt>
                <c:pt idx="1">
                  <c:v>Electrical Engineering</c:v>
                </c:pt>
                <c:pt idx="2">
                  <c:v>Markets/WEMS</c:v>
                </c:pt>
                <c:pt idx="3">
                  <c:v>HVDC</c:v>
                </c:pt>
                <c:pt idx="4">
                  <c:v>IT And Telecoms</c:v>
                </c:pt>
                <c:pt idx="5">
                  <c:v>Genassure</c:v>
                </c:pt>
              </c:strCache>
            </c:strRef>
          </c:cat>
          <c:val>
            <c:numRef>
              <c:f>'piv-TotalValueBizUnit'!$C$6:$C$12</c:f>
              <c:numCache>
                <c:formatCode>"$"#,##0</c:formatCode>
                <c:ptCount val="6"/>
                <c:pt idx="0">
                  <c:v>13248846.240000002</c:v>
                </c:pt>
                <c:pt idx="1">
                  <c:v>5024663.2599999979</c:v>
                </c:pt>
                <c:pt idx="2">
                  <c:v>6072413.4199999999</c:v>
                </c:pt>
                <c:pt idx="3">
                  <c:v>2740647.93</c:v>
                </c:pt>
                <c:pt idx="4">
                  <c:v>1752743.0099999998</c:v>
                </c:pt>
                <c:pt idx="5">
                  <c:v>857607.11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9E-4D94-BC6E-9E5D91111D7A}"/>
            </c:ext>
          </c:extLst>
        </c:ser>
        <c:ser>
          <c:idx val="2"/>
          <c:order val="2"/>
          <c:tx>
            <c:strRef>
              <c:f>'piv-TotalValueBizUnit'!$D$3:$D$5</c:f>
              <c:strCache>
                <c:ptCount val="1"/>
                <c:pt idx="0">
                  <c:v>2019 - Oct</c:v>
                </c:pt>
              </c:strCache>
            </c:strRef>
          </c:tx>
          <c:spPr>
            <a:solidFill>
              <a:schemeClr val="accent2">
                <a:shade val="72000"/>
              </a:schemeClr>
            </a:solidFill>
            <a:ln>
              <a:noFill/>
            </a:ln>
            <a:effectLst/>
          </c:spPr>
          <c:invertIfNegative val="0"/>
          <c:cat>
            <c:strRef>
              <c:f>'piv-TotalValueBizUnit'!$A$6:$A$12</c:f>
              <c:strCache>
                <c:ptCount val="6"/>
                <c:pt idx="0">
                  <c:v>Control/SCADA</c:v>
                </c:pt>
                <c:pt idx="1">
                  <c:v>Electrical Engineering</c:v>
                </c:pt>
                <c:pt idx="2">
                  <c:v>Markets/WEMS</c:v>
                </c:pt>
                <c:pt idx="3">
                  <c:v>HVDC</c:v>
                </c:pt>
                <c:pt idx="4">
                  <c:v>IT And Telecoms</c:v>
                </c:pt>
                <c:pt idx="5">
                  <c:v>Genassure</c:v>
                </c:pt>
              </c:strCache>
            </c:strRef>
          </c:cat>
          <c:val>
            <c:numRef>
              <c:f>'piv-TotalValueBizUnit'!$D$6:$D$12</c:f>
              <c:numCache>
                <c:formatCode>"$"#,##0</c:formatCode>
                <c:ptCount val="6"/>
                <c:pt idx="0">
                  <c:v>7995277.8300000001</c:v>
                </c:pt>
                <c:pt idx="1">
                  <c:v>4539514.879999998</c:v>
                </c:pt>
                <c:pt idx="2">
                  <c:v>5723293.5299999993</c:v>
                </c:pt>
                <c:pt idx="3">
                  <c:v>4647358.72</c:v>
                </c:pt>
                <c:pt idx="4">
                  <c:v>1635413.4299999997</c:v>
                </c:pt>
                <c:pt idx="5">
                  <c:v>903845.00000000012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9E-4D94-BC6E-9E5D91111D7A}"/>
            </c:ext>
          </c:extLst>
        </c:ser>
        <c:ser>
          <c:idx val="3"/>
          <c:order val="3"/>
          <c:tx>
            <c:strRef>
              <c:f>'piv-TotalValueBizUnit'!$E$3:$E$5</c:f>
              <c:strCache>
                <c:ptCount val="1"/>
                <c:pt idx="0">
                  <c:v>2019 - Nov</c:v>
                </c:pt>
              </c:strCache>
            </c:strRef>
          </c:tx>
          <c:spPr>
            <a:solidFill>
              <a:schemeClr val="accent2">
                <a:shade val="86000"/>
              </a:schemeClr>
            </a:solidFill>
            <a:ln>
              <a:noFill/>
            </a:ln>
            <a:effectLst/>
          </c:spPr>
          <c:invertIfNegative val="0"/>
          <c:cat>
            <c:strRef>
              <c:f>'piv-TotalValueBizUnit'!$A$6:$A$12</c:f>
              <c:strCache>
                <c:ptCount val="6"/>
                <c:pt idx="0">
                  <c:v>Control/SCADA</c:v>
                </c:pt>
                <c:pt idx="1">
                  <c:v>Electrical Engineering</c:v>
                </c:pt>
                <c:pt idx="2">
                  <c:v>Markets/WEMS</c:v>
                </c:pt>
                <c:pt idx="3">
                  <c:v>HVDC</c:v>
                </c:pt>
                <c:pt idx="4">
                  <c:v>IT And Telecoms</c:v>
                </c:pt>
                <c:pt idx="5">
                  <c:v>Genassure</c:v>
                </c:pt>
              </c:strCache>
            </c:strRef>
          </c:cat>
          <c:val>
            <c:numRef>
              <c:f>'piv-TotalValueBizUnit'!$E$6:$E$12</c:f>
              <c:numCache>
                <c:formatCode>"$"#,##0</c:formatCode>
                <c:ptCount val="6"/>
                <c:pt idx="0">
                  <c:v>5878270.6899999995</c:v>
                </c:pt>
                <c:pt idx="1">
                  <c:v>4652216.6599999983</c:v>
                </c:pt>
                <c:pt idx="2">
                  <c:v>4279440.879999999</c:v>
                </c:pt>
                <c:pt idx="3">
                  <c:v>5575415.5399999991</c:v>
                </c:pt>
                <c:pt idx="4">
                  <c:v>1705872.5199999998</c:v>
                </c:pt>
                <c:pt idx="5">
                  <c:v>921497.55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D9E-4D94-BC6E-9E5D91111D7A}"/>
            </c:ext>
          </c:extLst>
        </c:ser>
        <c:ser>
          <c:idx val="4"/>
          <c:order val="4"/>
          <c:tx>
            <c:strRef>
              <c:f>'piv-TotalValueBizUnit'!$F$3:$F$5</c:f>
              <c:strCache>
                <c:ptCount val="1"/>
                <c:pt idx="0">
                  <c:v>2019 - Dec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'piv-TotalValueBizUnit'!$A$6:$A$12</c:f>
              <c:strCache>
                <c:ptCount val="6"/>
                <c:pt idx="0">
                  <c:v>Control/SCADA</c:v>
                </c:pt>
                <c:pt idx="1">
                  <c:v>Electrical Engineering</c:v>
                </c:pt>
                <c:pt idx="2">
                  <c:v>Markets/WEMS</c:v>
                </c:pt>
                <c:pt idx="3">
                  <c:v>HVDC</c:v>
                </c:pt>
                <c:pt idx="4">
                  <c:v>IT And Telecoms</c:v>
                </c:pt>
                <c:pt idx="5">
                  <c:v>Genassure</c:v>
                </c:pt>
              </c:strCache>
            </c:strRef>
          </c:cat>
          <c:val>
            <c:numRef>
              <c:f>'piv-TotalValueBizUnit'!$F$6:$F$12</c:f>
              <c:numCache>
                <c:formatCode>"$"#,##0</c:formatCode>
                <c:ptCount val="6"/>
                <c:pt idx="0">
                  <c:v>7516223.4500000011</c:v>
                </c:pt>
                <c:pt idx="1">
                  <c:v>5476122.1500000004</c:v>
                </c:pt>
                <c:pt idx="2">
                  <c:v>4576987.2200000007</c:v>
                </c:pt>
                <c:pt idx="3">
                  <c:v>6688893.7899999991</c:v>
                </c:pt>
                <c:pt idx="4">
                  <c:v>1566464.48</c:v>
                </c:pt>
                <c:pt idx="5">
                  <c:v>815713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D9E-4D94-BC6E-9E5D91111D7A}"/>
            </c:ext>
          </c:extLst>
        </c:ser>
        <c:ser>
          <c:idx val="5"/>
          <c:order val="5"/>
          <c:tx>
            <c:strRef>
              <c:f>'piv-TotalValueBizUnit'!$G$3:$G$5</c:f>
              <c:strCache>
                <c:ptCount val="1"/>
                <c:pt idx="0">
                  <c:v>2020 - Jan</c:v>
                </c:pt>
              </c:strCache>
            </c:strRef>
          </c:tx>
          <c:spPr>
            <a:solidFill>
              <a:schemeClr val="accent2">
                <a:tint val="86000"/>
              </a:schemeClr>
            </a:solidFill>
            <a:ln>
              <a:noFill/>
            </a:ln>
            <a:effectLst/>
          </c:spPr>
          <c:invertIfNegative val="0"/>
          <c:cat>
            <c:strRef>
              <c:f>'piv-TotalValueBizUnit'!$A$6:$A$12</c:f>
              <c:strCache>
                <c:ptCount val="6"/>
                <c:pt idx="0">
                  <c:v>Control/SCADA</c:v>
                </c:pt>
                <c:pt idx="1">
                  <c:v>Electrical Engineering</c:v>
                </c:pt>
                <c:pt idx="2">
                  <c:v>Markets/WEMS</c:v>
                </c:pt>
                <c:pt idx="3">
                  <c:v>HVDC</c:v>
                </c:pt>
                <c:pt idx="4">
                  <c:v>IT And Telecoms</c:v>
                </c:pt>
                <c:pt idx="5">
                  <c:v>Genassure</c:v>
                </c:pt>
              </c:strCache>
            </c:strRef>
          </c:cat>
          <c:val>
            <c:numRef>
              <c:f>'piv-TotalValueBizUnit'!$G$6:$G$12</c:f>
              <c:numCache>
                <c:formatCode>"$"#,##0</c:formatCode>
                <c:ptCount val="6"/>
                <c:pt idx="0">
                  <c:v>8233329.5900000017</c:v>
                </c:pt>
                <c:pt idx="1">
                  <c:v>4922333.4800000004</c:v>
                </c:pt>
                <c:pt idx="2">
                  <c:v>6931992.46</c:v>
                </c:pt>
                <c:pt idx="3">
                  <c:v>5711031.709999999</c:v>
                </c:pt>
                <c:pt idx="4">
                  <c:v>1764390.7399999998</c:v>
                </c:pt>
                <c:pt idx="5">
                  <c:v>1001545.26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D9E-4D94-BC6E-9E5D91111D7A}"/>
            </c:ext>
          </c:extLst>
        </c:ser>
        <c:ser>
          <c:idx val="6"/>
          <c:order val="6"/>
          <c:tx>
            <c:strRef>
              <c:f>'piv-TotalValueBizUnit'!$H$3:$H$5</c:f>
              <c:strCache>
                <c:ptCount val="1"/>
                <c:pt idx="0">
                  <c:v>2020 - Feb</c:v>
                </c:pt>
              </c:strCache>
            </c:strRef>
          </c:tx>
          <c:spPr>
            <a:solidFill>
              <a:schemeClr val="accent2">
                <a:tint val="72000"/>
              </a:schemeClr>
            </a:solidFill>
            <a:ln>
              <a:noFill/>
            </a:ln>
            <a:effectLst/>
          </c:spPr>
          <c:invertIfNegative val="0"/>
          <c:cat>
            <c:strRef>
              <c:f>'piv-TotalValueBizUnit'!$A$6:$A$12</c:f>
              <c:strCache>
                <c:ptCount val="6"/>
                <c:pt idx="0">
                  <c:v>Control/SCADA</c:v>
                </c:pt>
                <c:pt idx="1">
                  <c:v>Electrical Engineering</c:v>
                </c:pt>
                <c:pt idx="2">
                  <c:v>Markets/WEMS</c:v>
                </c:pt>
                <c:pt idx="3">
                  <c:v>HVDC</c:v>
                </c:pt>
                <c:pt idx="4">
                  <c:v>IT And Telecoms</c:v>
                </c:pt>
                <c:pt idx="5">
                  <c:v>Genassure</c:v>
                </c:pt>
              </c:strCache>
            </c:strRef>
          </c:cat>
          <c:val>
            <c:numRef>
              <c:f>'piv-TotalValueBizUnit'!$H$6:$H$12</c:f>
              <c:numCache>
                <c:formatCode>"$"#,##0</c:formatCode>
                <c:ptCount val="6"/>
                <c:pt idx="0">
                  <c:v>7491059.6400000015</c:v>
                </c:pt>
                <c:pt idx="1">
                  <c:v>6703394.8499999987</c:v>
                </c:pt>
                <c:pt idx="2">
                  <c:v>6537481.4699999997</c:v>
                </c:pt>
                <c:pt idx="3">
                  <c:v>5269575.959999999</c:v>
                </c:pt>
                <c:pt idx="4">
                  <c:v>1538072.8800000001</c:v>
                </c:pt>
                <c:pt idx="5">
                  <c:v>759930.19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D9E-4D94-BC6E-9E5D91111D7A}"/>
            </c:ext>
          </c:extLst>
        </c:ser>
        <c:ser>
          <c:idx val="7"/>
          <c:order val="7"/>
          <c:tx>
            <c:strRef>
              <c:f>'piv-TotalValueBizUnit'!$I$3:$I$5</c:f>
              <c:strCache>
                <c:ptCount val="1"/>
                <c:pt idx="0">
                  <c:v>2020 - Mar</c:v>
                </c:pt>
              </c:strCache>
            </c:strRef>
          </c:tx>
          <c:spPr>
            <a:solidFill>
              <a:schemeClr val="accent2">
                <a:tint val="58000"/>
              </a:schemeClr>
            </a:solidFill>
            <a:ln>
              <a:noFill/>
            </a:ln>
            <a:effectLst/>
          </c:spPr>
          <c:invertIfNegative val="0"/>
          <c:cat>
            <c:strRef>
              <c:f>'piv-TotalValueBizUnit'!$A$6:$A$12</c:f>
              <c:strCache>
                <c:ptCount val="6"/>
                <c:pt idx="0">
                  <c:v>Control/SCADA</c:v>
                </c:pt>
                <c:pt idx="1">
                  <c:v>Electrical Engineering</c:v>
                </c:pt>
                <c:pt idx="2">
                  <c:v>Markets/WEMS</c:v>
                </c:pt>
                <c:pt idx="3">
                  <c:v>HVDC</c:v>
                </c:pt>
                <c:pt idx="4">
                  <c:v>IT And Telecoms</c:v>
                </c:pt>
                <c:pt idx="5">
                  <c:v>Genassure</c:v>
                </c:pt>
              </c:strCache>
            </c:strRef>
          </c:cat>
          <c:val>
            <c:numRef>
              <c:f>'piv-TotalValueBizUnit'!$I$6:$I$12</c:f>
              <c:numCache>
                <c:formatCode>"$"#,##0</c:formatCode>
                <c:ptCount val="6"/>
                <c:pt idx="0">
                  <c:v>8760400.0952000022</c:v>
                </c:pt>
                <c:pt idx="1">
                  <c:v>7315492.5646999981</c:v>
                </c:pt>
                <c:pt idx="2">
                  <c:v>5621071.0201000012</c:v>
                </c:pt>
                <c:pt idx="3">
                  <c:v>5259085.7441999996</c:v>
                </c:pt>
                <c:pt idx="4">
                  <c:v>1910916.2577</c:v>
                </c:pt>
                <c:pt idx="5">
                  <c:v>193698.91600000003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D9E-4D94-BC6E-9E5D91111D7A}"/>
            </c:ext>
          </c:extLst>
        </c:ser>
        <c:ser>
          <c:idx val="8"/>
          <c:order val="8"/>
          <c:tx>
            <c:strRef>
              <c:f>'piv-TotalValueBizUnit'!$J$3:$J$5</c:f>
              <c:strCache>
                <c:ptCount val="1"/>
                <c:pt idx="0">
                  <c:v>2020 - Apr</c:v>
                </c:pt>
              </c:strCache>
            </c:strRef>
          </c:tx>
          <c:spPr>
            <a:solidFill>
              <a:schemeClr val="accent2">
                <a:tint val="44000"/>
              </a:schemeClr>
            </a:solidFill>
            <a:ln>
              <a:noFill/>
            </a:ln>
            <a:effectLst/>
          </c:spPr>
          <c:invertIfNegative val="0"/>
          <c:cat>
            <c:strRef>
              <c:f>'piv-TotalValueBizUnit'!$A$6:$A$12</c:f>
              <c:strCache>
                <c:ptCount val="6"/>
                <c:pt idx="0">
                  <c:v>Control/SCADA</c:v>
                </c:pt>
                <c:pt idx="1">
                  <c:v>Electrical Engineering</c:v>
                </c:pt>
                <c:pt idx="2">
                  <c:v>Markets/WEMS</c:v>
                </c:pt>
                <c:pt idx="3">
                  <c:v>HVDC</c:v>
                </c:pt>
                <c:pt idx="4">
                  <c:v>IT And Telecoms</c:v>
                </c:pt>
                <c:pt idx="5">
                  <c:v>Genassure</c:v>
                </c:pt>
              </c:strCache>
            </c:strRef>
          </c:cat>
          <c:val>
            <c:numRef>
              <c:f>'piv-TotalValueBizUnit'!$J$6:$J$12</c:f>
              <c:numCache>
                <c:formatCode>"$"#,##0</c:formatCode>
                <c:ptCount val="6"/>
                <c:pt idx="0">
                  <c:v>7535442.6241000006</c:v>
                </c:pt>
                <c:pt idx="1">
                  <c:v>7898231.367999997</c:v>
                </c:pt>
                <c:pt idx="2">
                  <c:v>3543338.2220000001</c:v>
                </c:pt>
                <c:pt idx="3">
                  <c:v>4504348.4458999997</c:v>
                </c:pt>
                <c:pt idx="4">
                  <c:v>2001816.3258999998</c:v>
                </c:pt>
                <c:pt idx="5">
                  <c:v>145260.97050000002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98-41B0-8328-F05CB33D46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56930152"/>
        <c:axId val="656928840"/>
      </c:barChart>
      <c:catAx>
        <c:axId val="656930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928840"/>
        <c:crosses val="autoZero"/>
        <c:auto val="1"/>
        <c:lblAlgn val="ctr"/>
        <c:lblOffset val="100"/>
        <c:noMultiLvlLbl val="0"/>
      </c:catAx>
      <c:valAx>
        <c:axId val="6569288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crossAx val="656930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pivotSource>
    <c:name>[Pipeline 2020.xlsx]piv-TotalValueRegion!PivotTable3</c:name>
    <c:fmtId val="-1"/>
  </c:pivotSource>
  <c:chart>
    <c:autoTitleDeleted val="1"/>
    <c:pivotFmts>
      <c:pivotFmt>
        <c:idx val="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'piv-TotalValueRegion'!$B$3:$B$5</c:f>
              <c:strCache>
                <c:ptCount val="1"/>
                <c:pt idx="0">
                  <c:v>2019 - Aug</c:v>
                </c:pt>
              </c:strCache>
            </c:strRef>
          </c:tx>
          <c:spPr>
            <a:solidFill>
              <a:schemeClr val="accent2">
                <a:shade val="44000"/>
              </a:schemeClr>
            </a:solidFill>
            <a:ln>
              <a:noFill/>
            </a:ln>
            <a:effectLst/>
          </c:spPr>
          <c:invertIfNegative val="0"/>
          <c:cat>
            <c:strRef>
              <c:f>'piv-TotalValueRegion'!$A$6:$A$13</c:f>
              <c:strCache>
                <c:ptCount val="7"/>
                <c:pt idx="0">
                  <c:v>Australia</c:v>
                </c:pt>
                <c:pt idx="1">
                  <c:v>USA</c:v>
                </c:pt>
                <c:pt idx="2">
                  <c:v>UK/Ireland</c:v>
                </c:pt>
                <c:pt idx="3">
                  <c:v>Asia</c:v>
                </c:pt>
                <c:pt idx="4">
                  <c:v>Mainland Europe</c:v>
                </c:pt>
                <c:pt idx="5">
                  <c:v>New Zealand</c:v>
                </c:pt>
                <c:pt idx="6">
                  <c:v>Canada</c:v>
                </c:pt>
              </c:strCache>
            </c:strRef>
          </c:cat>
          <c:val>
            <c:numRef>
              <c:f>'piv-TotalValueRegion'!$B$6:$B$13</c:f>
              <c:numCache>
                <c:formatCode>"$"#,##0</c:formatCode>
                <c:ptCount val="7"/>
                <c:pt idx="0">
                  <c:v>8890631.8900000006</c:v>
                </c:pt>
                <c:pt idx="1">
                  <c:v>9855308.1399999987</c:v>
                </c:pt>
                <c:pt idx="2">
                  <c:v>3495572.3099999996</c:v>
                </c:pt>
                <c:pt idx="3">
                  <c:v>2715250.2199999997</c:v>
                </c:pt>
                <c:pt idx="4">
                  <c:v>63621.72</c:v>
                </c:pt>
                <c:pt idx="5">
                  <c:v>1916216.0099999998</c:v>
                </c:pt>
                <c:pt idx="6">
                  <c:v>2437624.83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76-4075-A06B-6C7AC56F71CE}"/>
            </c:ext>
          </c:extLst>
        </c:ser>
        <c:ser>
          <c:idx val="1"/>
          <c:order val="1"/>
          <c:tx>
            <c:strRef>
              <c:f>'piv-TotalValueRegion'!$C$3:$C$5</c:f>
              <c:strCache>
                <c:ptCount val="1"/>
                <c:pt idx="0">
                  <c:v>2019 - Sep</c:v>
                </c:pt>
              </c:strCache>
            </c:strRef>
          </c:tx>
          <c:spPr>
            <a:solidFill>
              <a:schemeClr val="accent2">
                <a:shade val="58000"/>
              </a:schemeClr>
            </a:solidFill>
            <a:ln>
              <a:noFill/>
            </a:ln>
            <a:effectLst/>
          </c:spPr>
          <c:invertIfNegative val="0"/>
          <c:cat>
            <c:strRef>
              <c:f>'piv-TotalValueRegion'!$A$6:$A$13</c:f>
              <c:strCache>
                <c:ptCount val="7"/>
                <c:pt idx="0">
                  <c:v>Australia</c:v>
                </c:pt>
                <c:pt idx="1">
                  <c:v>USA</c:v>
                </c:pt>
                <c:pt idx="2">
                  <c:v>UK/Ireland</c:v>
                </c:pt>
                <c:pt idx="3">
                  <c:v>Asia</c:v>
                </c:pt>
                <c:pt idx="4">
                  <c:v>Mainland Europe</c:v>
                </c:pt>
                <c:pt idx="5">
                  <c:v>New Zealand</c:v>
                </c:pt>
                <c:pt idx="6">
                  <c:v>Canada</c:v>
                </c:pt>
              </c:strCache>
            </c:strRef>
          </c:cat>
          <c:val>
            <c:numRef>
              <c:f>'piv-TotalValueRegion'!$C$6:$C$13</c:f>
              <c:numCache>
                <c:formatCode>"$"#,##0</c:formatCode>
                <c:ptCount val="7"/>
                <c:pt idx="0">
                  <c:v>9697606.3599999994</c:v>
                </c:pt>
                <c:pt idx="1">
                  <c:v>9840063.1399999987</c:v>
                </c:pt>
                <c:pt idx="2">
                  <c:v>2770694.28</c:v>
                </c:pt>
                <c:pt idx="3">
                  <c:v>3157107.0199999996</c:v>
                </c:pt>
                <c:pt idx="4">
                  <c:v>96374.18</c:v>
                </c:pt>
                <c:pt idx="5">
                  <c:v>1646272.5599999996</c:v>
                </c:pt>
                <c:pt idx="6">
                  <c:v>2488803.4299999997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76-4075-A06B-6C7AC56F71CE}"/>
            </c:ext>
          </c:extLst>
        </c:ser>
        <c:ser>
          <c:idx val="2"/>
          <c:order val="2"/>
          <c:tx>
            <c:strRef>
              <c:f>'piv-TotalValueRegion'!$D$3:$D$5</c:f>
              <c:strCache>
                <c:ptCount val="1"/>
                <c:pt idx="0">
                  <c:v>2019 - Oct</c:v>
                </c:pt>
              </c:strCache>
            </c:strRef>
          </c:tx>
          <c:spPr>
            <a:solidFill>
              <a:schemeClr val="accent2">
                <a:shade val="72000"/>
              </a:schemeClr>
            </a:solidFill>
            <a:ln>
              <a:noFill/>
            </a:ln>
            <a:effectLst/>
          </c:spPr>
          <c:invertIfNegative val="0"/>
          <c:cat>
            <c:strRef>
              <c:f>'piv-TotalValueRegion'!$A$6:$A$13</c:f>
              <c:strCache>
                <c:ptCount val="7"/>
                <c:pt idx="0">
                  <c:v>Australia</c:v>
                </c:pt>
                <c:pt idx="1">
                  <c:v>USA</c:v>
                </c:pt>
                <c:pt idx="2">
                  <c:v>UK/Ireland</c:v>
                </c:pt>
                <c:pt idx="3">
                  <c:v>Asia</c:v>
                </c:pt>
                <c:pt idx="4">
                  <c:v>Mainland Europe</c:v>
                </c:pt>
                <c:pt idx="5">
                  <c:v>New Zealand</c:v>
                </c:pt>
                <c:pt idx="6">
                  <c:v>Canada</c:v>
                </c:pt>
              </c:strCache>
            </c:strRef>
          </c:cat>
          <c:val>
            <c:numRef>
              <c:f>'piv-TotalValueRegion'!$D$6:$D$13</c:f>
              <c:numCache>
                <c:formatCode>"$"#,##0</c:formatCode>
                <c:ptCount val="7"/>
                <c:pt idx="0">
                  <c:v>8183831.6700000009</c:v>
                </c:pt>
                <c:pt idx="1">
                  <c:v>6685472.2699999996</c:v>
                </c:pt>
                <c:pt idx="2">
                  <c:v>3507170.5700000003</c:v>
                </c:pt>
                <c:pt idx="3">
                  <c:v>3175823.6199999996</c:v>
                </c:pt>
                <c:pt idx="4">
                  <c:v>1416918.35</c:v>
                </c:pt>
                <c:pt idx="5">
                  <c:v>1591973.6199999999</c:v>
                </c:pt>
                <c:pt idx="6">
                  <c:v>883513.29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376-4075-A06B-6C7AC56F71CE}"/>
            </c:ext>
          </c:extLst>
        </c:ser>
        <c:ser>
          <c:idx val="3"/>
          <c:order val="3"/>
          <c:tx>
            <c:strRef>
              <c:f>'piv-TotalValueRegion'!$E$3:$E$5</c:f>
              <c:strCache>
                <c:ptCount val="1"/>
                <c:pt idx="0">
                  <c:v>2019 - Nov</c:v>
                </c:pt>
              </c:strCache>
            </c:strRef>
          </c:tx>
          <c:spPr>
            <a:solidFill>
              <a:schemeClr val="accent2">
                <a:shade val="86000"/>
              </a:schemeClr>
            </a:solidFill>
            <a:ln>
              <a:noFill/>
            </a:ln>
            <a:effectLst/>
          </c:spPr>
          <c:invertIfNegative val="0"/>
          <c:cat>
            <c:strRef>
              <c:f>'piv-TotalValueRegion'!$A$6:$A$13</c:f>
              <c:strCache>
                <c:ptCount val="7"/>
                <c:pt idx="0">
                  <c:v>Australia</c:v>
                </c:pt>
                <c:pt idx="1">
                  <c:v>USA</c:v>
                </c:pt>
                <c:pt idx="2">
                  <c:v>UK/Ireland</c:v>
                </c:pt>
                <c:pt idx="3">
                  <c:v>Asia</c:v>
                </c:pt>
                <c:pt idx="4">
                  <c:v>Mainland Europe</c:v>
                </c:pt>
                <c:pt idx="5">
                  <c:v>New Zealand</c:v>
                </c:pt>
                <c:pt idx="6">
                  <c:v>Canada</c:v>
                </c:pt>
              </c:strCache>
            </c:strRef>
          </c:cat>
          <c:val>
            <c:numRef>
              <c:f>'piv-TotalValueRegion'!$E$6:$E$13</c:f>
              <c:numCache>
                <c:formatCode>"$"#,##0</c:formatCode>
                <c:ptCount val="7"/>
                <c:pt idx="0">
                  <c:v>7776843.4799999995</c:v>
                </c:pt>
                <c:pt idx="1">
                  <c:v>5557695.5199999996</c:v>
                </c:pt>
                <c:pt idx="2">
                  <c:v>2731295.3499999996</c:v>
                </c:pt>
                <c:pt idx="3">
                  <c:v>2393075.77</c:v>
                </c:pt>
                <c:pt idx="4">
                  <c:v>2828905.7600000002</c:v>
                </c:pt>
                <c:pt idx="5">
                  <c:v>806003.40999999992</c:v>
                </c:pt>
                <c:pt idx="6">
                  <c:v>918894.55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376-4075-A06B-6C7AC56F71CE}"/>
            </c:ext>
          </c:extLst>
        </c:ser>
        <c:ser>
          <c:idx val="4"/>
          <c:order val="4"/>
          <c:tx>
            <c:strRef>
              <c:f>'piv-TotalValueRegion'!$F$3:$F$5</c:f>
              <c:strCache>
                <c:ptCount val="1"/>
                <c:pt idx="0">
                  <c:v>2019 - Dec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'piv-TotalValueRegion'!$A$6:$A$13</c:f>
              <c:strCache>
                <c:ptCount val="7"/>
                <c:pt idx="0">
                  <c:v>Australia</c:v>
                </c:pt>
                <c:pt idx="1">
                  <c:v>USA</c:v>
                </c:pt>
                <c:pt idx="2">
                  <c:v>UK/Ireland</c:v>
                </c:pt>
                <c:pt idx="3">
                  <c:v>Asia</c:v>
                </c:pt>
                <c:pt idx="4">
                  <c:v>Mainland Europe</c:v>
                </c:pt>
                <c:pt idx="5">
                  <c:v>New Zealand</c:v>
                </c:pt>
                <c:pt idx="6">
                  <c:v>Canada</c:v>
                </c:pt>
              </c:strCache>
            </c:strRef>
          </c:cat>
          <c:val>
            <c:numRef>
              <c:f>'piv-TotalValueRegion'!$F$6:$F$13</c:f>
              <c:numCache>
                <c:formatCode>"$"#,##0</c:formatCode>
                <c:ptCount val="7"/>
                <c:pt idx="0">
                  <c:v>7446069.1000000006</c:v>
                </c:pt>
                <c:pt idx="1">
                  <c:v>5587341.0199999996</c:v>
                </c:pt>
                <c:pt idx="2">
                  <c:v>4391468.4099999992</c:v>
                </c:pt>
                <c:pt idx="3">
                  <c:v>3303606.2499999995</c:v>
                </c:pt>
                <c:pt idx="4">
                  <c:v>2871748.49</c:v>
                </c:pt>
                <c:pt idx="5">
                  <c:v>1639779.0999999996</c:v>
                </c:pt>
                <c:pt idx="6">
                  <c:v>1400391.7200000002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376-4075-A06B-6C7AC56F71CE}"/>
            </c:ext>
          </c:extLst>
        </c:ser>
        <c:ser>
          <c:idx val="5"/>
          <c:order val="5"/>
          <c:tx>
            <c:strRef>
              <c:f>'piv-TotalValueRegion'!$G$3:$G$5</c:f>
              <c:strCache>
                <c:ptCount val="1"/>
                <c:pt idx="0">
                  <c:v>2020 - Jan</c:v>
                </c:pt>
              </c:strCache>
            </c:strRef>
          </c:tx>
          <c:spPr>
            <a:solidFill>
              <a:schemeClr val="accent2">
                <a:tint val="86000"/>
              </a:schemeClr>
            </a:solidFill>
            <a:ln>
              <a:noFill/>
            </a:ln>
            <a:effectLst/>
          </c:spPr>
          <c:invertIfNegative val="0"/>
          <c:cat>
            <c:strRef>
              <c:f>'piv-TotalValueRegion'!$A$6:$A$13</c:f>
              <c:strCache>
                <c:ptCount val="7"/>
                <c:pt idx="0">
                  <c:v>Australia</c:v>
                </c:pt>
                <c:pt idx="1">
                  <c:v>USA</c:v>
                </c:pt>
                <c:pt idx="2">
                  <c:v>UK/Ireland</c:v>
                </c:pt>
                <c:pt idx="3">
                  <c:v>Asia</c:v>
                </c:pt>
                <c:pt idx="4">
                  <c:v>Mainland Europe</c:v>
                </c:pt>
                <c:pt idx="5">
                  <c:v>New Zealand</c:v>
                </c:pt>
                <c:pt idx="6">
                  <c:v>Canada</c:v>
                </c:pt>
              </c:strCache>
            </c:strRef>
          </c:cat>
          <c:val>
            <c:numRef>
              <c:f>'piv-TotalValueRegion'!$G$6:$G$13</c:f>
              <c:numCache>
                <c:formatCode>"$"#,##0</c:formatCode>
                <c:ptCount val="7"/>
                <c:pt idx="0">
                  <c:v>8139047.4900000012</c:v>
                </c:pt>
                <c:pt idx="1">
                  <c:v>5693405.7999999998</c:v>
                </c:pt>
                <c:pt idx="2">
                  <c:v>6230414.3800000027</c:v>
                </c:pt>
                <c:pt idx="3">
                  <c:v>3071801.3799999994</c:v>
                </c:pt>
                <c:pt idx="4">
                  <c:v>2457265.69</c:v>
                </c:pt>
                <c:pt idx="5">
                  <c:v>1621896.7799999998</c:v>
                </c:pt>
                <c:pt idx="6">
                  <c:v>1350791.7200000002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376-4075-A06B-6C7AC56F71CE}"/>
            </c:ext>
          </c:extLst>
        </c:ser>
        <c:ser>
          <c:idx val="6"/>
          <c:order val="6"/>
          <c:tx>
            <c:strRef>
              <c:f>'piv-TotalValueRegion'!$H$3:$H$5</c:f>
              <c:strCache>
                <c:ptCount val="1"/>
                <c:pt idx="0">
                  <c:v>2020 - Feb</c:v>
                </c:pt>
              </c:strCache>
            </c:strRef>
          </c:tx>
          <c:spPr>
            <a:solidFill>
              <a:schemeClr val="accent2">
                <a:tint val="72000"/>
              </a:schemeClr>
            </a:solidFill>
            <a:ln>
              <a:noFill/>
            </a:ln>
            <a:effectLst/>
          </c:spPr>
          <c:invertIfNegative val="0"/>
          <c:cat>
            <c:strRef>
              <c:f>'piv-TotalValueRegion'!$A$6:$A$13</c:f>
              <c:strCache>
                <c:ptCount val="7"/>
                <c:pt idx="0">
                  <c:v>Australia</c:v>
                </c:pt>
                <c:pt idx="1">
                  <c:v>USA</c:v>
                </c:pt>
                <c:pt idx="2">
                  <c:v>UK/Ireland</c:v>
                </c:pt>
                <c:pt idx="3">
                  <c:v>Asia</c:v>
                </c:pt>
                <c:pt idx="4">
                  <c:v>Mainland Europe</c:v>
                </c:pt>
                <c:pt idx="5">
                  <c:v>New Zealand</c:v>
                </c:pt>
                <c:pt idx="6">
                  <c:v>Canada</c:v>
                </c:pt>
              </c:strCache>
            </c:strRef>
          </c:cat>
          <c:val>
            <c:numRef>
              <c:f>'piv-TotalValueRegion'!$H$6:$H$13</c:f>
              <c:numCache>
                <c:formatCode>"$"#,##0</c:formatCode>
                <c:ptCount val="7"/>
                <c:pt idx="0">
                  <c:v>7410910.0500000007</c:v>
                </c:pt>
                <c:pt idx="1">
                  <c:v>4591770.9399999995</c:v>
                </c:pt>
                <c:pt idx="2">
                  <c:v>6645332.3000000026</c:v>
                </c:pt>
                <c:pt idx="3">
                  <c:v>3766055.07</c:v>
                </c:pt>
                <c:pt idx="4">
                  <c:v>2743367.71</c:v>
                </c:pt>
                <c:pt idx="5">
                  <c:v>1555278.3599999999</c:v>
                </c:pt>
                <c:pt idx="6">
                  <c:v>1586800.56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376-4075-A06B-6C7AC56F71CE}"/>
            </c:ext>
          </c:extLst>
        </c:ser>
        <c:ser>
          <c:idx val="7"/>
          <c:order val="7"/>
          <c:tx>
            <c:strRef>
              <c:f>'piv-TotalValueRegion'!$I$3:$I$5</c:f>
              <c:strCache>
                <c:ptCount val="1"/>
                <c:pt idx="0">
                  <c:v>2020 - Mar</c:v>
                </c:pt>
              </c:strCache>
            </c:strRef>
          </c:tx>
          <c:spPr>
            <a:solidFill>
              <a:schemeClr val="accent2">
                <a:tint val="58000"/>
              </a:schemeClr>
            </a:solidFill>
            <a:ln>
              <a:noFill/>
            </a:ln>
            <a:effectLst/>
          </c:spPr>
          <c:invertIfNegative val="0"/>
          <c:cat>
            <c:strRef>
              <c:f>'piv-TotalValueRegion'!$A$6:$A$13</c:f>
              <c:strCache>
                <c:ptCount val="7"/>
                <c:pt idx="0">
                  <c:v>Australia</c:v>
                </c:pt>
                <c:pt idx="1">
                  <c:v>USA</c:v>
                </c:pt>
                <c:pt idx="2">
                  <c:v>UK/Ireland</c:v>
                </c:pt>
                <c:pt idx="3">
                  <c:v>Asia</c:v>
                </c:pt>
                <c:pt idx="4">
                  <c:v>Mainland Europe</c:v>
                </c:pt>
                <c:pt idx="5">
                  <c:v>New Zealand</c:v>
                </c:pt>
                <c:pt idx="6">
                  <c:v>Canada</c:v>
                </c:pt>
              </c:strCache>
            </c:strRef>
          </c:cat>
          <c:val>
            <c:numRef>
              <c:f>'piv-TotalValueRegion'!$I$6:$I$13</c:f>
              <c:numCache>
                <c:formatCode>"$"#,##0</c:formatCode>
                <c:ptCount val="7"/>
                <c:pt idx="0">
                  <c:v>8431280.5330999997</c:v>
                </c:pt>
                <c:pt idx="1">
                  <c:v>5378365.0515000001</c:v>
                </c:pt>
                <c:pt idx="2">
                  <c:v>8160212.3210999984</c:v>
                </c:pt>
                <c:pt idx="3">
                  <c:v>1678821.6080999998</c:v>
                </c:pt>
                <c:pt idx="4">
                  <c:v>2886456.8910999997</c:v>
                </c:pt>
                <c:pt idx="5">
                  <c:v>1419977.9337999998</c:v>
                </c:pt>
                <c:pt idx="6">
                  <c:v>1151353.2412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376-4075-A06B-6C7AC56F71CE}"/>
            </c:ext>
          </c:extLst>
        </c:ser>
        <c:ser>
          <c:idx val="8"/>
          <c:order val="8"/>
          <c:tx>
            <c:strRef>
              <c:f>'piv-TotalValueRegion'!$J$3:$J$5</c:f>
              <c:strCache>
                <c:ptCount val="1"/>
                <c:pt idx="0">
                  <c:v>2020 - Apr</c:v>
                </c:pt>
              </c:strCache>
            </c:strRef>
          </c:tx>
          <c:spPr>
            <a:solidFill>
              <a:schemeClr val="accent2">
                <a:tint val="44000"/>
              </a:schemeClr>
            </a:solidFill>
            <a:ln>
              <a:noFill/>
            </a:ln>
            <a:effectLst/>
          </c:spPr>
          <c:invertIfNegative val="0"/>
          <c:cat>
            <c:strRef>
              <c:f>'piv-TotalValueRegion'!$A$6:$A$13</c:f>
              <c:strCache>
                <c:ptCount val="7"/>
                <c:pt idx="0">
                  <c:v>Australia</c:v>
                </c:pt>
                <c:pt idx="1">
                  <c:v>USA</c:v>
                </c:pt>
                <c:pt idx="2">
                  <c:v>UK/Ireland</c:v>
                </c:pt>
                <c:pt idx="3">
                  <c:v>Asia</c:v>
                </c:pt>
                <c:pt idx="4">
                  <c:v>Mainland Europe</c:v>
                </c:pt>
                <c:pt idx="5">
                  <c:v>New Zealand</c:v>
                </c:pt>
                <c:pt idx="6">
                  <c:v>Canada</c:v>
                </c:pt>
              </c:strCache>
            </c:strRef>
          </c:cat>
          <c:val>
            <c:numRef>
              <c:f>'piv-TotalValueRegion'!$J$6:$J$13</c:f>
              <c:numCache>
                <c:formatCode>"$"#,##0</c:formatCode>
                <c:ptCount val="7"/>
                <c:pt idx="0">
                  <c:v>7335535.8448999999</c:v>
                </c:pt>
                <c:pt idx="1">
                  <c:v>5518365.0613000002</c:v>
                </c:pt>
                <c:pt idx="2">
                  <c:v>4559500.6144000003</c:v>
                </c:pt>
                <c:pt idx="3">
                  <c:v>2029229.6111000001</c:v>
                </c:pt>
                <c:pt idx="4">
                  <c:v>3668511.6314000003</c:v>
                </c:pt>
                <c:pt idx="5">
                  <c:v>1385375.4482999998</c:v>
                </c:pt>
                <c:pt idx="6">
                  <c:v>1177722.7270000002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52-4815-9D8E-777125FF77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56930152"/>
        <c:axId val="656928840"/>
      </c:barChart>
      <c:catAx>
        <c:axId val="656930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928840"/>
        <c:crosses val="autoZero"/>
        <c:auto val="1"/>
        <c:lblAlgn val="ctr"/>
        <c:lblOffset val="100"/>
        <c:noMultiLvlLbl val="0"/>
      </c:catAx>
      <c:valAx>
        <c:axId val="6569288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crossAx val="656930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pivotSource>
    <c:name>[Pipeline 2020.xlsx]piv-WeightedValue!PivotTable3</c:name>
    <c:fmtId val="7"/>
  </c:pivotSource>
  <c:chart>
    <c:autoTitleDeleted val="1"/>
    <c:pivotFmts>
      <c:pivotFmt>
        <c:idx val="0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dk1">
              <a:tint val="88500"/>
              <a:alpha val="70000"/>
            </a:schemeClr>
          </a:solidFill>
          <a:ln>
            <a:noFill/>
          </a:ln>
          <a:effectLst/>
        </c:spPr>
        <c:marker>
          <c:symbol val="circle"/>
          <c:size val="6"/>
          <c:spPr>
            <a:solidFill>
              <a:schemeClr val="dk1">
                <a:tint val="88500"/>
                <a:alpha val="70000"/>
              </a:schemeClr>
            </a:solidFill>
            <a:ln>
              <a:noFill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dk1">
              <a:tint val="88500"/>
              <a:alpha val="7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dk1">
              <a:tint val="88500"/>
              <a:alpha val="7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'piv-WeightedValue'!$B$3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dk1">
                <a:tint val="88500"/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'piv-WeightedValue'!$A$4:$A$15</c:f>
              <c:multiLvlStrCache>
                <c:ptCount val="9"/>
                <c:lvl>
                  <c:pt idx="0">
                    <c:v>Aug</c:v>
                  </c:pt>
                  <c:pt idx="1">
                    <c:v>Sep</c:v>
                  </c:pt>
                  <c:pt idx="2">
                    <c:v>Oct</c:v>
                  </c:pt>
                  <c:pt idx="3">
                    <c:v>Nov</c:v>
                  </c:pt>
                  <c:pt idx="4">
                    <c:v>Dec</c:v>
                  </c:pt>
                  <c:pt idx="5">
                    <c:v>Jan</c:v>
                  </c:pt>
                  <c:pt idx="6">
                    <c:v>Feb</c:v>
                  </c:pt>
                  <c:pt idx="7">
                    <c:v>Mar</c:v>
                  </c:pt>
                  <c:pt idx="8">
                    <c:v>Apr</c:v>
                  </c:pt>
                </c:lvl>
                <c:lvl>
                  <c:pt idx="0">
                    <c:v>2019</c:v>
                  </c:pt>
                  <c:pt idx="5">
                    <c:v>2020</c:v>
                  </c:pt>
                </c:lvl>
              </c:multiLvlStrCache>
            </c:multiLvlStrRef>
          </c:cat>
          <c:val>
            <c:numRef>
              <c:f>'piv-WeightedValue'!$B$4:$B$15</c:f>
              <c:numCache>
                <c:formatCode>"$"#,##0</c:formatCode>
                <c:ptCount val="9"/>
                <c:pt idx="0">
                  <c:v>10069130.394600004</c:v>
                </c:pt>
                <c:pt idx="1">
                  <c:v>12222857.960100001</c:v>
                </c:pt>
                <c:pt idx="2">
                  <c:v>9785580.5166000016</c:v>
                </c:pt>
                <c:pt idx="3">
                  <c:v>10288733.121900002</c:v>
                </c:pt>
                <c:pt idx="4">
                  <c:v>11708758.620700004</c:v>
                </c:pt>
                <c:pt idx="5">
                  <c:v>13010859.108300004</c:v>
                </c:pt>
                <c:pt idx="6">
                  <c:v>11631501.754700005</c:v>
                </c:pt>
                <c:pt idx="7">
                  <c:v>14072101.556072991</c:v>
                </c:pt>
                <c:pt idx="8">
                  <c:v>12830011.065084994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70-4A4C-B749-5AAEA0A293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656930152"/>
        <c:axId val="656928840"/>
      </c:barChart>
      <c:catAx>
        <c:axId val="656930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928840"/>
        <c:crosses val="autoZero"/>
        <c:auto val="1"/>
        <c:lblAlgn val="ctr"/>
        <c:lblOffset val="100"/>
        <c:noMultiLvlLbl val="0"/>
      </c:catAx>
      <c:valAx>
        <c:axId val="6569288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crossAx val="656930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pivotSource>
    <c:name>[Pipeline 2020.xlsx]piv-WeightedValueBizUnit!PivotTable3</c:name>
    <c:fmtId val="-1"/>
  </c:pivotSource>
  <c:chart>
    <c:autoTitleDeleted val="1"/>
    <c:pivotFmts>
      <c:pivotFmt>
        <c:idx val="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'piv-WeightedValueBizUnit'!$B$3:$B$5</c:f>
              <c:strCache>
                <c:ptCount val="1"/>
                <c:pt idx="0">
                  <c:v>2019 - Aug</c:v>
                </c:pt>
              </c:strCache>
            </c:strRef>
          </c:tx>
          <c:spPr>
            <a:solidFill>
              <a:schemeClr val="accent2">
                <a:shade val="44000"/>
              </a:schemeClr>
            </a:solidFill>
            <a:ln>
              <a:noFill/>
            </a:ln>
            <a:effectLst/>
          </c:spPr>
          <c:invertIfNegative val="0"/>
          <c:cat>
            <c:strRef>
              <c:f>'piv-WeightedValueBizUnit'!$A$6:$A$12</c:f>
              <c:strCache>
                <c:ptCount val="6"/>
                <c:pt idx="0">
                  <c:v>Control/SCADA</c:v>
                </c:pt>
                <c:pt idx="1">
                  <c:v>Electrical Engineering</c:v>
                </c:pt>
                <c:pt idx="2">
                  <c:v>Markets/WEMS</c:v>
                </c:pt>
                <c:pt idx="3">
                  <c:v>HVDC</c:v>
                </c:pt>
                <c:pt idx="4">
                  <c:v>IT And Telecoms</c:v>
                </c:pt>
                <c:pt idx="5">
                  <c:v>Genassure</c:v>
                </c:pt>
              </c:strCache>
            </c:strRef>
          </c:cat>
          <c:val>
            <c:numRef>
              <c:f>'piv-WeightedValueBizUnit'!$B$6:$B$12</c:f>
              <c:numCache>
                <c:formatCode>"$"#,##0</c:formatCode>
                <c:ptCount val="6"/>
                <c:pt idx="0">
                  <c:v>2806435.9050000003</c:v>
                </c:pt>
                <c:pt idx="1">
                  <c:v>2918683.7616999997</c:v>
                </c:pt>
                <c:pt idx="2">
                  <c:v>2201309.1612999998</c:v>
                </c:pt>
                <c:pt idx="3">
                  <c:v>1030345.2609999999</c:v>
                </c:pt>
                <c:pt idx="4">
                  <c:v>724126.2379999999</c:v>
                </c:pt>
                <c:pt idx="5">
                  <c:v>410671.56579999998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30-4B7A-82D9-D4556C3AA811}"/>
            </c:ext>
          </c:extLst>
        </c:ser>
        <c:ser>
          <c:idx val="1"/>
          <c:order val="1"/>
          <c:tx>
            <c:strRef>
              <c:f>'piv-WeightedValueBizUnit'!$C$3:$C$5</c:f>
              <c:strCache>
                <c:ptCount val="1"/>
                <c:pt idx="0">
                  <c:v>2019 - Sep</c:v>
                </c:pt>
              </c:strCache>
            </c:strRef>
          </c:tx>
          <c:spPr>
            <a:solidFill>
              <a:schemeClr val="accent2">
                <a:shade val="58000"/>
              </a:schemeClr>
            </a:solidFill>
            <a:ln>
              <a:noFill/>
            </a:ln>
            <a:effectLst/>
          </c:spPr>
          <c:invertIfNegative val="0"/>
          <c:cat>
            <c:strRef>
              <c:f>'piv-WeightedValueBizUnit'!$A$6:$A$12</c:f>
              <c:strCache>
                <c:ptCount val="6"/>
                <c:pt idx="0">
                  <c:v>Control/SCADA</c:v>
                </c:pt>
                <c:pt idx="1">
                  <c:v>Electrical Engineering</c:v>
                </c:pt>
                <c:pt idx="2">
                  <c:v>Markets/WEMS</c:v>
                </c:pt>
                <c:pt idx="3">
                  <c:v>HVDC</c:v>
                </c:pt>
                <c:pt idx="4">
                  <c:v>IT And Telecoms</c:v>
                </c:pt>
                <c:pt idx="5">
                  <c:v>Genassure</c:v>
                </c:pt>
              </c:strCache>
            </c:strRef>
          </c:cat>
          <c:val>
            <c:numRef>
              <c:f>'piv-WeightedValueBizUnit'!$C$6:$C$12</c:f>
              <c:numCache>
                <c:formatCode>"$"#,##0</c:formatCode>
                <c:ptCount val="6"/>
                <c:pt idx="0">
                  <c:v>4890679.4018000001</c:v>
                </c:pt>
                <c:pt idx="1">
                  <c:v>2850240.2515000002</c:v>
                </c:pt>
                <c:pt idx="2">
                  <c:v>2257638.1650000005</c:v>
                </c:pt>
                <c:pt idx="3">
                  <c:v>1138228.101</c:v>
                </c:pt>
                <c:pt idx="4">
                  <c:v>673622.40499999991</c:v>
                </c:pt>
                <c:pt idx="5">
                  <c:v>412449.63579999999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30-4B7A-82D9-D4556C3AA811}"/>
            </c:ext>
          </c:extLst>
        </c:ser>
        <c:ser>
          <c:idx val="2"/>
          <c:order val="2"/>
          <c:tx>
            <c:strRef>
              <c:f>'piv-WeightedValueBizUnit'!$D$3:$D$5</c:f>
              <c:strCache>
                <c:ptCount val="1"/>
                <c:pt idx="0">
                  <c:v>2019 - Oct</c:v>
                </c:pt>
              </c:strCache>
            </c:strRef>
          </c:tx>
          <c:spPr>
            <a:solidFill>
              <a:schemeClr val="accent2">
                <a:shade val="72000"/>
              </a:schemeClr>
            </a:solidFill>
            <a:ln>
              <a:noFill/>
            </a:ln>
            <a:effectLst/>
          </c:spPr>
          <c:invertIfNegative val="0"/>
          <c:cat>
            <c:strRef>
              <c:f>'piv-WeightedValueBizUnit'!$A$6:$A$12</c:f>
              <c:strCache>
                <c:ptCount val="6"/>
                <c:pt idx="0">
                  <c:v>Control/SCADA</c:v>
                </c:pt>
                <c:pt idx="1">
                  <c:v>Electrical Engineering</c:v>
                </c:pt>
                <c:pt idx="2">
                  <c:v>Markets/WEMS</c:v>
                </c:pt>
                <c:pt idx="3">
                  <c:v>HVDC</c:v>
                </c:pt>
                <c:pt idx="4">
                  <c:v>IT And Telecoms</c:v>
                </c:pt>
                <c:pt idx="5">
                  <c:v>Genassure</c:v>
                </c:pt>
              </c:strCache>
            </c:strRef>
          </c:cat>
          <c:val>
            <c:numRef>
              <c:f>'piv-WeightedValueBizUnit'!$D$6:$D$12</c:f>
              <c:numCache>
                <c:formatCode>"$"#,##0</c:formatCode>
                <c:ptCount val="6"/>
                <c:pt idx="0">
                  <c:v>3061859.6831999994</c:v>
                </c:pt>
                <c:pt idx="1">
                  <c:v>2599293.9575</c:v>
                </c:pt>
                <c:pt idx="2">
                  <c:v>2496072.6540000001</c:v>
                </c:pt>
                <c:pt idx="3">
                  <c:v>561810.01660000009</c:v>
                </c:pt>
                <c:pt idx="4">
                  <c:v>659338.31949999987</c:v>
                </c:pt>
                <c:pt idx="5">
                  <c:v>407205.88580000005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30-4B7A-82D9-D4556C3AA811}"/>
            </c:ext>
          </c:extLst>
        </c:ser>
        <c:ser>
          <c:idx val="3"/>
          <c:order val="3"/>
          <c:tx>
            <c:strRef>
              <c:f>'piv-WeightedValueBizUnit'!$E$3:$E$5</c:f>
              <c:strCache>
                <c:ptCount val="1"/>
                <c:pt idx="0">
                  <c:v>2019 - Nov</c:v>
                </c:pt>
              </c:strCache>
            </c:strRef>
          </c:tx>
          <c:spPr>
            <a:solidFill>
              <a:schemeClr val="accent2">
                <a:shade val="86000"/>
              </a:schemeClr>
            </a:solidFill>
            <a:ln>
              <a:noFill/>
            </a:ln>
            <a:effectLst/>
          </c:spPr>
          <c:invertIfNegative val="0"/>
          <c:cat>
            <c:strRef>
              <c:f>'piv-WeightedValueBizUnit'!$A$6:$A$12</c:f>
              <c:strCache>
                <c:ptCount val="6"/>
                <c:pt idx="0">
                  <c:v>Control/SCADA</c:v>
                </c:pt>
                <c:pt idx="1">
                  <c:v>Electrical Engineering</c:v>
                </c:pt>
                <c:pt idx="2">
                  <c:v>Markets/WEMS</c:v>
                </c:pt>
                <c:pt idx="3">
                  <c:v>HVDC</c:v>
                </c:pt>
                <c:pt idx="4">
                  <c:v>IT And Telecoms</c:v>
                </c:pt>
                <c:pt idx="5">
                  <c:v>Genassure</c:v>
                </c:pt>
              </c:strCache>
            </c:strRef>
          </c:cat>
          <c:val>
            <c:numRef>
              <c:f>'piv-WeightedValueBizUnit'!$E$6:$E$12</c:f>
              <c:numCache>
                <c:formatCode>"$"#,##0</c:formatCode>
                <c:ptCount val="6"/>
                <c:pt idx="0">
                  <c:v>3115276.1030000001</c:v>
                </c:pt>
                <c:pt idx="1">
                  <c:v>2599423.3074000003</c:v>
                </c:pt>
                <c:pt idx="2">
                  <c:v>2362650.3812000002</c:v>
                </c:pt>
                <c:pt idx="3">
                  <c:v>969572.31799999997</c:v>
                </c:pt>
                <c:pt idx="4">
                  <c:v>692702.51689999981</c:v>
                </c:pt>
                <c:pt idx="5">
                  <c:v>549108.49540000001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730-4B7A-82D9-D4556C3AA811}"/>
            </c:ext>
          </c:extLst>
        </c:ser>
        <c:ser>
          <c:idx val="4"/>
          <c:order val="4"/>
          <c:tx>
            <c:strRef>
              <c:f>'piv-WeightedValueBizUnit'!$F$3:$F$5</c:f>
              <c:strCache>
                <c:ptCount val="1"/>
                <c:pt idx="0">
                  <c:v>2019 - Dec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'piv-WeightedValueBizUnit'!$A$6:$A$12</c:f>
              <c:strCache>
                <c:ptCount val="6"/>
                <c:pt idx="0">
                  <c:v>Control/SCADA</c:v>
                </c:pt>
                <c:pt idx="1">
                  <c:v>Electrical Engineering</c:v>
                </c:pt>
                <c:pt idx="2">
                  <c:v>Markets/WEMS</c:v>
                </c:pt>
                <c:pt idx="3">
                  <c:v>HVDC</c:v>
                </c:pt>
                <c:pt idx="4">
                  <c:v>IT And Telecoms</c:v>
                </c:pt>
                <c:pt idx="5">
                  <c:v>Genassure</c:v>
                </c:pt>
              </c:strCache>
            </c:strRef>
          </c:cat>
          <c:val>
            <c:numRef>
              <c:f>'piv-WeightedValueBizUnit'!$F$6:$F$12</c:f>
              <c:numCache>
                <c:formatCode>"$"#,##0</c:formatCode>
                <c:ptCount val="6"/>
                <c:pt idx="0">
                  <c:v>4202979.8283000002</c:v>
                </c:pt>
                <c:pt idx="1">
                  <c:v>3029963.1273000003</c:v>
                </c:pt>
                <c:pt idx="2">
                  <c:v>1782691.8009999997</c:v>
                </c:pt>
                <c:pt idx="3">
                  <c:v>1526311.4429999997</c:v>
                </c:pt>
                <c:pt idx="4">
                  <c:v>642825.97009999992</c:v>
                </c:pt>
                <c:pt idx="5">
                  <c:v>523986.451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730-4B7A-82D9-D4556C3AA811}"/>
            </c:ext>
          </c:extLst>
        </c:ser>
        <c:ser>
          <c:idx val="5"/>
          <c:order val="5"/>
          <c:tx>
            <c:strRef>
              <c:f>'piv-WeightedValueBizUnit'!$G$3:$G$5</c:f>
              <c:strCache>
                <c:ptCount val="1"/>
                <c:pt idx="0">
                  <c:v>2020 - Jan</c:v>
                </c:pt>
              </c:strCache>
            </c:strRef>
          </c:tx>
          <c:spPr>
            <a:solidFill>
              <a:schemeClr val="accent2">
                <a:tint val="86000"/>
              </a:schemeClr>
            </a:solidFill>
            <a:ln>
              <a:noFill/>
            </a:ln>
            <a:effectLst/>
          </c:spPr>
          <c:invertIfNegative val="0"/>
          <c:cat>
            <c:strRef>
              <c:f>'piv-WeightedValueBizUnit'!$A$6:$A$12</c:f>
              <c:strCache>
                <c:ptCount val="6"/>
                <c:pt idx="0">
                  <c:v>Control/SCADA</c:v>
                </c:pt>
                <c:pt idx="1">
                  <c:v>Electrical Engineering</c:v>
                </c:pt>
                <c:pt idx="2">
                  <c:v>Markets/WEMS</c:v>
                </c:pt>
                <c:pt idx="3">
                  <c:v>HVDC</c:v>
                </c:pt>
                <c:pt idx="4">
                  <c:v>IT And Telecoms</c:v>
                </c:pt>
                <c:pt idx="5">
                  <c:v>Genassure</c:v>
                </c:pt>
              </c:strCache>
            </c:strRef>
          </c:cat>
          <c:val>
            <c:numRef>
              <c:f>'piv-WeightedValueBizUnit'!$G$6:$G$12</c:f>
              <c:numCache>
                <c:formatCode>"$"#,##0</c:formatCode>
                <c:ptCount val="6"/>
                <c:pt idx="0">
                  <c:v>4544446.8859000001</c:v>
                </c:pt>
                <c:pt idx="1">
                  <c:v>2911799.1129999999</c:v>
                </c:pt>
                <c:pt idx="2">
                  <c:v>2406072.5210000002</c:v>
                </c:pt>
                <c:pt idx="3">
                  <c:v>1658984.2995</c:v>
                </c:pt>
                <c:pt idx="4">
                  <c:v>817942.55839999986</c:v>
                </c:pt>
                <c:pt idx="5">
                  <c:v>671613.73050000006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730-4B7A-82D9-D4556C3AA811}"/>
            </c:ext>
          </c:extLst>
        </c:ser>
        <c:ser>
          <c:idx val="6"/>
          <c:order val="6"/>
          <c:tx>
            <c:strRef>
              <c:f>'piv-WeightedValueBizUnit'!$H$3:$H$5</c:f>
              <c:strCache>
                <c:ptCount val="1"/>
                <c:pt idx="0">
                  <c:v>2020 - Feb</c:v>
                </c:pt>
              </c:strCache>
            </c:strRef>
          </c:tx>
          <c:spPr>
            <a:solidFill>
              <a:schemeClr val="accent2">
                <a:tint val="72000"/>
              </a:schemeClr>
            </a:solidFill>
            <a:ln>
              <a:noFill/>
            </a:ln>
            <a:effectLst/>
          </c:spPr>
          <c:invertIfNegative val="0"/>
          <c:cat>
            <c:strRef>
              <c:f>'piv-WeightedValueBizUnit'!$A$6:$A$12</c:f>
              <c:strCache>
                <c:ptCount val="6"/>
                <c:pt idx="0">
                  <c:v>Control/SCADA</c:v>
                </c:pt>
                <c:pt idx="1">
                  <c:v>Electrical Engineering</c:v>
                </c:pt>
                <c:pt idx="2">
                  <c:v>Markets/WEMS</c:v>
                </c:pt>
                <c:pt idx="3">
                  <c:v>HVDC</c:v>
                </c:pt>
                <c:pt idx="4">
                  <c:v>IT And Telecoms</c:v>
                </c:pt>
                <c:pt idx="5">
                  <c:v>Genassure</c:v>
                </c:pt>
              </c:strCache>
            </c:strRef>
          </c:cat>
          <c:val>
            <c:numRef>
              <c:f>'piv-WeightedValueBizUnit'!$H$6:$H$12</c:f>
              <c:numCache>
                <c:formatCode>"$"#,##0</c:formatCode>
                <c:ptCount val="6"/>
                <c:pt idx="0">
                  <c:v>3719403.3448999999</c:v>
                </c:pt>
                <c:pt idx="1">
                  <c:v>3333843.0540000009</c:v>
                </c:pt>
                <c:pt idx="2">
                  <c:v>2099758.7749999999</c:v>
                </c:pt>
                <c:pt idx="3">
                  <c:v>1402134.2564999999</c:v>
                </c:pt>
                <c:pt idx="4">
                  <c:v>505601.33679999999</c:v>
                </c:pt>
                <c:pt idx="5">
                  <c:v>570760.98750000005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730-4B7A-82D9-D4556C3AA811}"/>
            </c:ext>
          </c:extLst>
        </c:ser>
        <c:ser>
          <c:idx val="7"/>
          <c:order val="7"/>
          <c:tx>
            <c:strRef>
              <c:f>'piv-WeightedValueBizUnit'!$I$3:$I$5</c:f>
              <c:strCache>
                <c:ptCount val="1"/>
                <c:pt idx="0">
                  <c:v>2020 - Mar</c:v>
                </c:pt>
              </c:strCache>
            </c:strRef>
          </c:tx>
          <c:spPr>
            <a:solidFill>
              <a:schemeClr val="accent2">
                <a:tint val="58000"/>
              </a:schemeClr>
            </a:solidFill>
            <a:ln>
              <a:noFill/>
            </a:ln>
            <a:effectLst/>
          </c:spPr>
          <c:invertIfNegative val="0"/>
          <c:cat>
            <c:strRef>
              <c:f>'piv-WeightedValueBizUnit'!$A$6:$A$12</c:f>
              <c:strCache>
                <c:ptCount val="6"/>
                <c:pt idx="0">
                  <c:v>Control/SCADA</c:v>
                </c:pt>
                <c:pt idx="1">
                  <c:v>Electrical Engineering</c:v>
                </c:pt>
                <c:pt idx="2">
                  <c:v>Markets/WEMS</c:v>
                </c:pt>
                <c:pt idx="3">
                  <c:v>HVDC</c:v>
                </c:pt>
                <c:pt idx="4">
                  <c:v>IT And Telecoms</c:v>
                </c:pt>
                <c:pt idx="5">
                  <c:v>Genassure</c:v>
                </c:pt>
              </c:strCache>
            </c:strRef>
          </c:cat>
          <c:val>
            <c:numRef>
              <c:f>'piv-WeightedValueBizUnit'!$I$6:$I$12</c:f>
              <c:numCache>
                <c:formatCode>"$"#,##0</c:formatCode>
                <c:ptCount val="6"/>
                <c:pt idx="0">
                  <c:v>5754866.835783001</c:v>
                </c:pt>
                <c:pt idx="1">
                  <c:v>3755772.3106469996</c:v>
                </c:pt>
                <c:pt idx="2">
                  <c:v>1981812.6962249998</c:v>
                </c:pt>
                <c:pt idx="3">
                  <c:v>1784301.8790399998</c:v>
                </c:pt>
                <c:pt idx="4">
                  <c:v>678905.11237799993</c:v>
                </c:pt>
                <c:pt idx="5">
                  <c:v>93390.593000000008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730-4B7A-82D9-D4556C3AA811}"/>
            </c:ext>
          </c:extLst>
        </c:ser>
        <c:ser>
          <c:idx val="8"/>
          <c:order val="8"/>
          <c:tx>
            <c:strRef>
              <c:f>'piv-WeightedValueBizUnit'!$J$3:$J$5</c:f>
              <c:strCache>
                <c:ptCount val="1"/>
                <c:pt idx="0">
                  <c:v>2020 - Apr</c:v>
                </c:pt>
              </c:strCache>
            </c:strRef>
          </c:tx>
          <c:spPr>
            <a:solidFill>
              <a:schemeClr val="accent2">
                <a:tint val="44000"/>
              </a:schemeClr>
            </a:solidFill>
            <a:ln>
              <a:noFill/>
            </a:ln>
            <a:effectLst/>
          </c:spPr>
          <c:invertIfNegative val="0"/>
          <c:cat>
            <c:strRef>
              <c:f>'piv-WeightedValueBizUnit'!$A$6:$A$12</c:f>
              <c:strCache>
                <c:ptCount val="6"/>
                <c:pt idx="0">
                  <c:v>Control/SCADA</c:v>
                </c:pt>
                <c:pt idx="1">
                  <c:v>Electrical Engineering</c:v>
                </c:pt>
                <c:pt idx="2">
                  <c:v>Markets/WEMS</c:v>
                </c:pt>
                <c:pt idx="3">
                  <c:v>HVDC</c:v>
                </c:pt>
                <c:pt idx="4">
                  <c:v>IT And Telecoms</c:v>
                </c:pt>
                <c:pt idx="5">
                  <c:v>Genassure</c:v>
                </c:pt>
              </c:strCache>
            </c:strRef>
          </c:cat>
          <c:val>
            <c:numRef>
              <c:f>'piv-WeightedValueBizUnit'!$J$6:$J$12</c:f>
              <c:numCache>
                <c:formatCode>"$"#,##0</c:formatCode>
                <c:ptCount val="6"/>
                <c:pt idx="0">
                  <c:v>4699503.2317830008</c:v>
                </c:pt>
                <c:pt idx="1">
                  <c:v>4114916.9655070002</c:v>
                </c:pt>
                <c:pt idx="2">
                  <c:v>1583756.2610450003</c:v>
                </c:pt>
                <c:pt idx="3">
                  <c:v>1786458.65592</c:v>
                </c:pt>
                <c:pt idx="4">
                  <c:v>525070.93183000002</c:v>
                </c:pt>
                <c:pt idx="5">
                  <c:v>69171.620250000007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D0-4E01-AA9A-11ED41891E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56930152"/>
        <c:axId val="656928840"/>
      </c:barChart>
      <c:catAx>
        <c:axId val="656930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928840"/>
        <c:crosses val="autoZero"/>
        <c:auto val="1"/>
        <c:lblAlgn val="ctr"/>
        <c:lblOffset val="100"/>
        <c:noMultiLvlLbl val="0"/>
      </c:catAx>
      <c:valAx>
        <c:axId val="6569288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crossAx val="656930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pivotSource>
    <c:name>[Pipeline 2020.xlsx]piv-WeightedValueRegion!PivotTable3</c:name>
    <c:fmtId val="-1"/>
  </c:pivotSource>
  <c:chart>
    <c:autoTitleDeleted val="1"/>
    <c:pivotFmts>
      <c:pivotFmt>
        <c:idx val="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'piv-WeightedValueRegion'!$B$3:$B$5</c:f>
              <c:strCache>
                <c:ptCount val="1"/>
                <c:pt idx="0">
                  <c:v>2019 - Aug</c:v>
                </c:pt>
              </c:strCache>
            </c:strRef>
          </c:tx>
          <c:spPr>
            <a:solidFill>
              <a:schemeClr val="accent2">
                <a:shade val="44000"/>
              </a:schemeClr>
            </a:solidFill>
            <a:ln>
              <a:noFill/>
            </a:ln>
            <a:effectLst/>
          </c:spPr>
          <c:invertIfNegative val="0"/>
          <c:cat>
            <c:strRef>
              <c:f>'piv-WeightedValueRegion'!$A$6:$A$13</c:f>
              <c:strCache>
                <c:ptCount val="7"/>
                <c:pt idx="0">
                  <c:v>Australia</c:v>
                </c:pt>
                <c:pt idx="1">
                  <c:v>USA</c:v>
                </c:pt>
                <c:pt idx="2">
                  <c:v>UK/Ireland</c:v>
                </c:pt>
                <c:pt idx="3">
                  <c:v>Asia</c:v>
                </c:pt>
                <c:pt idx="4">
                  <c:v>New Zealand</c:v>
                </c:pt>
                <c:pt idx="5">
                  <c:v>Mainland Europe</c:v>
                </c:pt>
                <c:pt idx="6">
                  <c:v>Canada</c:v>
                </c:pt>
              </c:strCache>
            </c:strRef>
          </c:cat>
          <c:val>
            <c:numRef>
              <c:f>'piv-WeightedValueRegion'!$B$6:$B$13</c:f>
              <c:numCache>
                <c:formatCode>"$"#,##0</c:formatCode>
                <c:ptCount val="7"/>
                <c:pt idx="0">
                  <c:v>2974565.9893000005</c:v>
                </c:pt>
                <c:pt idx="1">
                  <c:v>3358013.9699999997</c:v>
                </c:pt>
                <c:pt idx="2">
                  <c:v>1785461.8935</c:v>
                </c:pt>
                <c:pt idx="3">
                  <c:v>1355803.22</c:v>
                </c:pt>
                <c:pt idx="4">
                  <c:v>350032.46679999999</c:v>
                </c:pt>
                <c:pt idx="5">
                  <c:v>0</c:v>
                </c:pt>
                <c:pt idx="6">
                  <c:v>245252.85500000001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2F-49C3-B8D8-7DA53D82C0F0}"/>
            </c:ext>
          </c:extLst>
        </c:ser>
        <c:ser>
          <c:idx val="1"/>
          <c:order val="1"/>
          <c:tx>
            <c:strRef>
              <c:f>'piv-WeightedValueRegion'!$C$3:$C$5</c:f>
              <c:strCache>
                <c:ptCount val="1"/>
                <c:pt idx="0">
                  <c:v>2019 - Sep</c:v>
                </c:pt>
              </c:strCache>
            </c:strRef>
          </c:tx>
          <c:spPr>
            <a:solidFill>
              <a:schemeClr val="accent2">
                <a:shade val="58000"/>
              </a:schemeClr>
            </a:solidFill>
            <a:ln>
              <a:noFill/>
            </a:ln>
            <a:effectLst/>
          </c:spPr>
          <c:invertIfNegative val="0"/>
          <c:cat>
            <c:strRef>
              <c:f>'piv-WeightedValueRegion'!$A$6:$A$13</c:f>
              <c:strCache>
                <c:ptCount val="7"/>
                <c:pt idx="0">
                  <c:v>Australia</c:v>
                </c:pt>
                <c:pt idx="1">
                  <c:v>USA</c:v>
                </c:pt>
                <c:pt idx="2">
                  <c:v>UK/Ireland</c:v>
                </c:pt>
                <c:pt idx="3">
                  <c:v>Asia</c:v>
                </c:pt>
                <c:pt idx="4">
                  <c:v>New Zealand</c:v>
                </c:pt>
                <c:pt idx="5">
                  <c:v>Mainland Europe</c:v>
                </c:pt>
                <c:pt idx="6">
                  <c:v>Canada</c:v>
                </c:pt>
              </c:strCache>
            </c:strRef>
          </c:cat>
          <c:val>
            <c:numRef>
              <c:f>'piv-WeightedValueRegion'!$C$6:$C$13</c:f>
              <c:numCache>
                <c:formatCode>"$"#,##0</c:formatCode>
                <c:ptCount val="7"/>
                <c:pt idx="0">
                  <c:v>4376121.7683000015</c:v>
                </c:pt>
                <c:pt idx="1">
                  <c:v>4177824.2</c:v>
                </c:pt>
                <c:pt idx="2">
                  <c:v>1199707.3700000001</c:v>
                </c:pt>
                <c:pt idx="3">
                  <c:v>1495731.6199999999</c:v>
                </c:pt>
                <c:pt idx="4">
                  <c:v>636254.61680000008</c:v>
                </c:pt>
                <c:pt idx="5">
                  <c:v>16376.23</c:v>
                </c:pt>
                <c:pt idx="6">
                  <c:v>320842.15500000003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2F-49C3-B8D8-7DA53D82C0F0}"/>
            </c:ext>
          </c:extLst>
        </c:ser>
        <c:ser>
          <c:idx val="2"/>
          <c:order val="2"/>
          <c:tx>
            <c:strRef>
              <c:f>'piv-WeightedValueRegion'!$D$3:$D$5</c:f>
              <c:strCache>
                <c:ptCount val="1"/>
                <c:pt idx="0">
                  <c:v>2019 - Oct</c:v>
                </c:pt>
              </c:strCache>
            </c:strRef>
          </c:tx>
          <c:spPr>
            <a:solidFill>
              <a:schemeClr val="accent2">
                <a:shade val="72000"/>
              </a:schemeClr>
            </a:solidFill>
            <a:ln>
              <a:noFill/>
            </a:ln>
            <a:effectLst/>
          </c:spPr>
          <c:invertIfNegative val="0"/>
          <c:cat>
            <c:strRef>
              <c:f>'piv-WeightedValueRegion'!$A$6:$A$13</c:f>
              <c:strCache>
                <c:ptCount val="7"/>
                <c:pt idx="0">
                  <c:v>Australia</c:v>
                </c:pt>
                <c:pt idx="1">
                  <c:v>USA</c:v>
                </c:pt>
                <c:pt idx="2">
                  <c:v>UK/Ireland</c:v>
                </c:pt>
                <c:pt idx="3">
                  <c:v>Asia</c:v>
                </c:pt>
                <c:pt idx="4">
                  <c:v>New Zealand</c:v>
                </c:pt>
                <c:pt idx="5">
                  <c:v>Mainland Europe</c:v>
                </c:pt>
                <c:pt idx="6">
                  <c:v>Canada</c:v>
                </c:pt>
              </c:strCache>
            </c:strRef>
          </c:cat>
          <c:val>
            <c:numRef>
              <c:f>'piv-WeightedValueRegion'!$D$6:$D$13</c:f>
              <c:numCache>
                <c:formatCode>"$"#,##0</c:formatCode>
                <c:ptCount val="7"/>
                <c:pt idx="0">
                  <c:v>3599966.3080000011</c:v>
                </c:pt>
                <c:pt idx="1">
                  <c:v>3162951.1</c:v>
                </c:pt>
                <c:pt idx="2">
                  <c:v>293918.36599999998</c:v>
                </c:pt>
                <c:pt idx="3">
                  <c:v>1870327.804</c:v>
                </c:pt>
                <c:pt idx="4">
                  <c:v>642010.66999999993</c:v>
                </c:pt>
                <c:pt idx="5">
                  <c:v>163887.3406</c:v>
                </c:pt>
                <c:pt idx="6">
                  <c:v>52518.928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32F-49C3-B8D8-7DA53D82C0F0}"/>
            </c:ext>
          </c:extLst>
        </c:ser>
        <c:ser>
          <c:idx val="3"/>
          <c:order val="3"/>
          <c:tx>
            <c:strRef>
              <c:f>'piv-WeightedValueRegion'!$E$3:$E$5</c:f>
              <c:strCache>
                <c:ptCount val="1"/>
                <c:pt idx="0">
                  <c:v>2019 - Nov</c:v>
                </c:pt>
              </c:strCache>
            </c:strRef>
          </c:tx>
          <c:spPr>
            <a:solidFill>
              <a:schemeClr val="accent2">
                <a:shade val="86000"/>
              </a:schemeClr>
            </a:solidFill>
            <a:ln>
              <a:noFill/>
            </a:ln>
            <a:effectLst/>
          </c:spPr>
          <c:invertIfNegative val="0"/>
          <c:cat>
            <c:strRef>
              <c:f>'piv-WeightedValueRegion'!$A$6:$A$13</c:f>
              <c:strCache>
                <c:ptCount val="7"/>
                <c:pt idx="0">
                  <c:v>Australia</c:v>
                </c:pt>
                <c:pt idx="1">
                  <c:v>USA</c:v>
                </c:pt>
                <c:pt idx="2">
                  <c:v>UK/Ireland</c:v>
                </c:pt>
                <c:pt idx="3">
                  <c:v>Asia</c:v>
                </c:pt>
                <c:pt idx="4">
                  <c:v>New Zealand</c:v>
                </c:pt>
                <c:pt idx="5">
                  <c:v>Mainland Europe</c:v>
                </c:pt>
                <c:pt idx="6">
                  <c:v>Canada</c:v>
                </c:pt>
              </c:strCache>
            </c:strRef>
          </c:cat>
          <c:val>
            <c:numRef>
              <c:f>'piv-WeightedValueRegion'!$E$6:$E$13</c:f>
              <c:numCache>
                <c:formatCode>"$"#,##0</c:formatCode>
                <c:ptCount val="7"/>
                <c:pt idx="0">
                  <c:v>4781366.1694000009</c:v>
                </c:pt>
                <c:pt idx="1">
                  <c:v>2883063.7174999998</c:v>
                </c:pt>
                <c:pt idx="2">
                  <c:v>358710.71470000001</c:v>
                </c:pt>
                <c:pt idx="3">
                  <c:v>1405128.75</c:v>
                </c:pt>
                <c:pt idx="4">
                  <c:v>333347.84330000001</c:v>
                </c:pt>
                <c:pt idx="5">
                  <c:v>484425.29699999996</c:v>
                </c:pt>
                <c:pt idx="6">
                  <c:v>42690.63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32F-49C3-B8D8-7DA53D82C0F0}"/>
            </c:ext>
          </c:extLst>
        </c:ser>
        <c:ser>
          <c:idx val="4"/>
          <c:order val="4"/>
          <c:tx>
            <c:strRef>
              <c:f>'piv-WeightedValueRegion'!$F$3:$F$5</c:f>
              <c:strCache>
                <c:ptCount val="1"/>
                <c:pt idx="0">
                  <c:v>2019 - Dec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'piv-WeightedValueRegion'!$A$6:$A$13</c:f>
              <c:strCache>
                <c:ptCount val="7"/>
                <c:pt idx="0">
                  <c:v>Australia</c:v>
                </c:pt>
                <c:pt idx="1">
                  <c:v>USA</c:v>
                </c:pt>
                <c:pt idx="2">
                  <c:v>UK/Ireland</c:v>
                </c:pt>
                <c:pt idx="3">
                  <c:v>Asia</c:v>
                </c:pt>
                <c:pt idx="4">
                  <c:v>New Zealand</c:v>
                </c:pt>
                <c:pt idx="5">
                  <c:v>Mainland Europe</c:v>
                </c:pt>
                <c:pt idx="6">
                  <c:v>Canada</c:v>
                </c:pt>
              </c:strCache>
            </c:strRef>
          </c:cat>
          <c:val>
            <c:numRef>
              <c:f>'piv-WeightedValueRegion'!$F$6:$F$13</c:f>
              <c:numCache>
                <c:formatCode>"$"#,##0</c:formatCode>
                <c:ptCount val="7"/>
                <c:pt idx="0">
                  <c:v>4203795.8339</c:v>
                </c:pt>
                <c:pt idx="1">
                  <c:v>2842665.7225000001</c:v>
                </c:pt>
                <c:pt idx="2">
                  <c:v>1275090.9463</c:v>
                </c:pt>
                <c:pt idx="3">
                  <c:v>1728798.4990000001</c:v>
                </c:pt>
                <c:pt idx="4">
                  <c:v>1114008.192</c:v>
                </c:pt>
                <c:pt idx="5">
                  <c:v>505846.66199999995</c:v>
                </c:pt>
                <c:pt idx="6">
                  <c:v>38552.764999999999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32F-49C3-B8D8-7DA53D82C0F0}"/>
            </c:ext>
          </c:extLst>
        </c:ser>
        <c:ser>
          <c:idx val="5"/>
          <c:order val="5"/>
          <c:tx>
            <c:strRef>
              <c:f>'piv-WeightedValueRegion'!$G$3:$G$5</c:f>
              <c:strCache>
                <c:ptCount val="1"/>
                <c:pt idx="0">
                  <c:v>2020 - Jan</c:v>
                </c:pt>
              </c:strCache>
            </c:strRef>
          </c:tx>
          <c:spPr>
            <a:solidFill>
              <a:schemeClr val="accent2">
                <a:tint val="86000"/>
              </a:schemeClr>
            </a:solidFill>
            <a:ln>
              <a:noFill/>
            </a:ln>
            <a:effectLst/>
          </c:spPr>
          <c:invertIfNegative val="0"/>
          <c:cat>
            <c:strRef>
              <c:f>'piv-WeightedValueRegion'!$A$6:$A$13</c:f>
              <c:strCache>
                <c:ptCount val="7"/>
                <c:pt idx="0">
                  <c:v>Australia</c:v>
                </c:pt>
                <c:pt idx="1">
                  <c:v>USA</c:v>
                </c:pt>
                <c:pt idx="2">
                  <c:v>UK/Ireland</c:v>
                </c:pt>
                <c:pt idx="3">
                  <c:v>Asia</c:v>
                </c:pt>
                <c:pt idx="4">
                  <c:v>New Zealand</c:v>
                </c:pt>
                <c:pt idx="5">
                  <c:v>Mainland Europe</c:v>
                </c:pt>
                <c:pt idx="6">
                  <c:v>Canada</c:v>
                </c:pt>
              </c:strCache>
            </c:strRef>
          </c:cat>
          <c:val>
            <c:numRef>
              <c:f>'piv-WeightedValueRegion'!$G$6:$G$13</c:f>
              <c:numCache>
                <c:formatCode>"$"#,##0</c:formatCode>
                <c:ptCount val="7"/>
                <c:pt idx="0">
                  <c:v>4860897.964300001</c:v>
                </c:pt>
                <c:pt idx="1">
                  <c:v>2732691.9529999997</c:v>
                </c:pt>
                <c:pt idx="2">
                  <c:v>1927723.9484999999</c:v>
                </c:pt>
                <c:pt idx="3">
                  <c:v>1883264.612</c:v>
                </c:pt>
                <c:pt idx="4">
                  <c:v>1103057.4335</c:v>
                </c:pt>
                <c:pt idx="5">
                  <c:v>489470.43199999997</c:v>
                </c:pt>
                <c:pt idx="6">
                  <c:v>13752.764999999999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32F-49C3-B8D8-7DA53D82C0F0}"/>
            </c:ext>
          </c:extLst>
        </c:ser>
        <c:ser>
          <c:idx val="6"/>
          <c:order val="6"/>
          <c:tx>
            <c:strRef>
              <c:f>'piv-WeightedValueRegion'!$H$3:$H$5</c:f>
              <c:strCache>
                <c:ptCount val="1"/>
                <c:pt idx="0">
                  <c:v>2020 - Feb</c:v>
                </c:pt>
              </c:strCache>
            </c:strRef>
          </c:tx>
          <c:spPr>
            <a:solidFill>
              <a:schemeClr val="accent2">
                <a:tint val="72000"/>
              </a:schemeClr>
            </a:solidFill>
            <a:ln>
              <a:noFill/>
            </a:ln>
            <a:effectLst/>
          </c:spPr>
          <c:invertIfNegative val="0"/>
          <c:cat>
            <c:strRef>
              <c:f>'piv-WeightedValueRegion'!$A$6:$A$13</c:f>
              <c:strCache>
                <c:ptCount val="7"/>
                <c:pt idx="0">
                  <c:v>Australia</c:v>
                </c:pt>
                <c:pt idx="1">
                  <c:v>USA</c:v>
                </c:pt>
                <c:pt idx="2">
                  <c:v>UK/Ireland</c:v>
                </c:pt>
                <c:pt idx="3">
                  <c:v>Asia</c:v>
                </c:pt>
                <c:pt idx="4">
                  <c:v>New Zealand</c:v>
                </c:pt>
                <c:pt idx="5">
                  <c:v>Mainland Europe</c:v>
                </c:pt>
                <c:pt idx="6">
                  <c:v>Canada</c:v>
                </c:pt>
              </c:strCache>
            </c:strRef>
          </c:cat>
          <c:val>
            <c:numRef>
              <c:f>'piv-WeightedValueRegion'!$H$6:$H$13</c:f>
              <c:numCache>
                <c:formatCode>"$"#,##0</c:formatCode>
                <c:ptCount val="7"/>
                <c:pt idx="0">
                  <c:v>3867926.5372000011</c:v>
                </c:pt>
                <c:pt idx="1">
                  <c:v>1976649.2250000001</c:v>
                </c:pt>
                <c:pt idx="2">
                  <c:v>1971369.8655000001</c:v>
                </c:pt>
                <c:pt idx="3">
                  <c:v>1894023.7285</c:v>
                </c:pt>
                <c:pt idx="4">
                  <c:v>1115927.9435000001</c:v>
                </c:pt>
                <c:pt idx="5">
                  <c:v>602540.55000000005</c:v>
                </c:pt>
                <c:pt idx="6">
                  <c:v>203063.90500000003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32F-49C3-B8D8-7DA53D82C0F0}"/>
            </c:ext>
          </c:extLst>
        </c:ser>
        <c:ser>
          <c:idx val="7"/>
          <c:order val="7"/>
          <c:tx>
            <c:strRef>
              <c:f>'piv-WeightedValueRegion'!$I$3:$I$5</c:f>
              <c:strCache>
                <c:ptCount val="1"/>
                <c:pt idx="0">
                  <c:v>2020 - Mar</c:v>
                </c:pt>
              </c:strCache>
            </c:strRef>
          </c:tx>
          <c:spPr>
            <a:solidFill>
              <a:schemeClr val="accent2">
                <a:tint val="58000"/>
              </a:schemeClr>
            </a:solidFill>
            <a:ln>
              <a:noFill/>
            </a:ln>
            <a:effectLst/>
          </c:spPr>
          <c:invertIfNegative val="0"/>
          <c:cat>
            <c:strRef>
              <c:f>'piv-WeightedValueRegion'!$A$6:$A$13</c:f>
              <c:strCache>
                <c:ptCount val="7"/>
                <c:pt idx="0">
                  <c:v>Australia</c:v>
                </c:pt>
                <c:pt idx="1">
                  <c:v>USA</c:v>
                </c:pt>
                <c:pt idx="2">
                  <c:v>UK/Ireland</c:v>
                </c:pt>
                <c:pt idx="3">
                  <c:v>Asia</c:v>
                </c:pt>
                <c:pt idx="4">
                  <c:v>New Zealand</c:v>
                </c:pt>
                <c:pt idx="5">
                  <c:v>Mainland Europe</c:v>
                </c:pt>
                <c:pt idx="6">
                  <c:v>Canada</c:v>
                </c:pt>
              </c:strCache>
            </c:strRef>
          </c:cat>
          <c:val>
            <c:numRef>
              <c:f>'piv-WeightedValueRegion'!$I$6:$I$13</c:f>
              <c:numCache>
                <c:formatCode>"$"#,##0</c:formatCode>
                <c:ptCount val="7"/>
                <c:pt idx="0">
                  <c:v>5507631.8794509992</c:v>
                </c:pt>
                <c:pt idx="1">
                  <c:v>3039893.7987949997</c:v>
                </c:pt>
                <c:pt idx="2">
                  <c:v>2636452.6270770002</c:v>
                </c:pt>
                <c:pt idx="3">
                  <c:v>577016.31634000002</c:v>
                </c:pt>
                <c:pt idx="4">
                  <c:v>1049194.3232800001</c:v>
                </c:pt>
                <c:pt idx="5">
                  <c:v>974155.50430999999</c:v>
                </c:pt>
                <c:pt idx="6">
                  <c:v>291757.10681999999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32F-49C3-B8D8-7DA53D82C0F0}"/>
            </c:ext>
          </c:extLst>
        </c:ser>
        <c:ser>
          <c:idx val="8"/>
          <c:order val="8"/>
          <c:tx>
            <c:strRef>
              <c:f>'piv-WeightedValueRegion'!$J$3:$J$5</c:f>
              <c:strCache>
                <c:ptCount val="1"/>
                <c:pt idx="0">
                  <c:v>2020 - Apr</c:v>
                </c:pt>
              </c:strCache>
            </c:strRef>
          </c:tx>
          <c:spPr>
            <a:solidFill>
              <a:schemeClr val="accent2">
                <a:tint val="44000"/>
              </a:schemeClr>
            </a:solidFill>
            <a:ln>
              <a:noFill/>
            </a:ln>
            <a:effectLst/>
          </c:spPr>
          <c:invertIfNegative val="0"/>
          <c:cat>
            <c:strRef>
              <c:f>'piv-WeightedValueRegion'!$A$6:$A$13</c:f>
              <c:strCache>
                <c:ptCount val="7"/>
                <c:pt idx="0">
                  <c:v>Australia</c:v>
                </c:pt>
                <c:pt idx="1">
                  <c:v>USA</c:v>
                </c:pt>
                <c:pt idx="2">
                  <c:v>UK/Ireland</c:v>
                </c:pt>
                <c:pt idx="3">
                  <c:v>Asia</c:v>
                </c:pt>
                <c:pt idx="4">
                  <c:v>New Zealand</c:v>
                </c:pt>
                <c:pt idx="5">
                  <c:v>Mainland Europe</c:v>
                </c:pt>
                <c:pt idx="6">
                  <c:v>Canada</c:v>
                </c:pt>
              </c:strCache>
            </c:strRef>
          </c:cat>
          <c:val>
            <c:numRef>
              <c:f>'piv-WeightedValueRegion'!$J$6:$J$13</c:f>
              <c:numCache>
                <c:formatCode>"$"#,##0</c:formatCode>
                <c:ptCount val="7"/>
                <c:pt idx="0">
                  <c:v>4386343.940533</c:v>
                </c:pt>
                <c:pt idx="1">
                  <c:v>3194393.8095949995</c:v>
                </c:pt>
                <c:pt idx="2">
                  <c:v>1854060.4430370005</c:v>
                </c:pt>
                <c:pt idx="3">
                  <c:v>694779.63829999999</c:v>
                </c:pt>
                <c:pt idx="4">
                  <c:v>1018403.5070300001</c:v>
                </c:pt>
                <c:pt idx="5">
                  <c:v>1345095.7613800003</c:v>
                </c:pt>
                <c:pt idx="6">
                  <c:v>312852.69546000002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F9-48F0-A490-8B963DD71F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56930152"/>
        <c:axId val="656928840"/>
      </c:barChart>
      <c:catAx>
        <c:axId val="656930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928840"/>
        <c:crosses val="autoZero"/>
        <c:auto val="1"/>
        <c:lblAlgn val="ctr"/>
        <c:lblOffset val="100"/>
        <c:noMultiLvlLbl val="0"/>
      </c:catAx>
      <c:valAx>
        <c:axId val="6569288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crossAx val="656930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pivotSource>
    <c:name>[Pipeline 2020.xlsx]piv-DealsCreatedBiz!PivotTable3</c:name>
    <c:fmtId val="-1"/>
  </c:pivotSource>
  <c:chart>
    <c:autoTitleDeleted val="1"/>
    <c:pivotFmts>
      <c:pivotFmt>
        <c:idx val="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1.9446037301174387E-2"/>
          <c:y val="3.1150425112995546E-2"/>
          <c:w val="0.96944194138386885"/>
          <c:h val="0.8751068635736248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'piv-DealsCreatedBiz'!$B$4:$B$5</c:f>
              <c:strCache>
                <c:ptCount val="1"/>
                <c:pt idx="0">
                  <c:v>Electrical Engineering</c:v>
                </c:pt>
              </c:strCache>
            </c:strRef>
          </c:tx>
          <c:spPr>
            <a:solidFill>
              <a:schemeClr val="accent2">
                <a:shade val="5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'piv-DealsCreatedBiz'!$A$6:$A$20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'piv-DealsCreatedBiz'!$B$6:$B$20</c:f>
              <c:numCache>
                <c:formatCode>"$"#,##0</c:formatCode>
                <c:ptCount val="12"/>
                <c:pt idx="0">
                  <c:v>1390195.9993000003</c:v>
                </c:pt>
                <c:pt idx="1">
                  <c:v>1385298.0824</c:v>
                </c:pt>
                <c:pt idx="2">
                  <c:v>1522617.2470000002</c:v>
                </c:pt>
                <c:pt idx="3">
                  <c:v>1922907.7182</c:v>
                </c:pt>
                <c:pt idx="4">
                  <c:v>1080817.2208</c:v>
                </c:pt>
                <c:pt idx="5">
                  <c:v>2094446.6406999999</c:v>
                </c:pt>
                <c:pt idx="6">
                  <c:v>1563243.2547000002</c:v>
                </c:pt>
                <c:pt idx="7">
                  <c:v>2191876.6463000001</c:v>
                </c:pt>
                <c:pt idx="8">
                  <c:v>1010149.2081999999</c:v>
                </c:pt>
                <c:pt idx="9">
                  <c:v>1898719.4273999997</c:v>
                </c:pt>
                <c:pt idx="10">
                  <c:v>2149406.1274000001</c:v>
                </c:pt>
                <c:pt idx="11">
                  <c:v>3787617.3559999992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70-4D5E-8A32-885783FA7CEF}"/>
            </c:ext>
          </c:extLst>
        </c:ser>
        <c:ser>
          <c:idx val="1"/>
          <c:order val="1"/>
          <c:tx>
            <c:strRef>
              <c:f>'piv-DealsCreatedBiz'!$C$4:$C$5</c:f>
              <c:strCache>
                <c:ptCount val="1"/>
                <c:pt idx="0">
                  <c:v>Control/SCADA</c:v>
                </c:pt>
              </c:strCache>
            </c:strRef>
          </c:tx>
          <c:spPr>
            <a:solidFill>
              <a:schemeClr val="accent2">
                <a:shade val="7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'piv-DealsCreatedBiz'!$A$6:$A$20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'piv-DealsCreatedBiz'!$C$6:$C$20</c:f>
              <c:numCache>
                <c:formatCode>"$"#,##0</c:formatCode>
                <c:ptCount val="12"/>
                <c:pt idx="0">
                  <c:v>493589.85099999997</c:v>
                </c:pt>
                <c:pt idx="1">
                  <c:v>2466603.5612999997</c:v>
                </c:pt>
                <c:pt idx="2">
                  <c:v>1483771.6619000002</c:v>
                </c:pt>
                <c:pt idx="3">
                  <c:v>695031.47290000005</c:v>
                </c:pt>
                <c:pt idx="4">
                  <c:v>3288954.2238000007</c:v>
                </c:pt>
                <c:pt idx="5">
                  <c:v>628435.6899</c:v>
                </c:pt>
                <c:pt idx="6">
                  <c:v>1696242.3364000001</c:v>
                </c:pt>
                <c:pt idx="7">
                  <c:v>1982665.9474000002</c:v>
                </c:pt>
                <c:pt idx="8">
                  <c:v>182208.3395</c:v>
                </c:pt>
                <c:pt idx="9">
                  <c:v>1484731.4377999997</c:v>
                </c:pt>
                <c:pt idx="10">
                  <c:v>1804229.7681000005</c:v>
                </c:pt>
                <c:pt idx="11">
                  <c:v>3615720.2477999991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70-4D5E-8A32-885783FA7CEF}"/>
            </c:ext>
          </c:extLst>
        </c:ser>
        <c:ser>
          <c:idx val="2"/>
          <c:order val="2"/>
          <c:tx>
            <c:strRef>
              <c:f>'piv-DealsCreatedBiz'!$D$4:$D$5</c:f>
              <c:strCache>
                <c:ptCount val="1"/>
                <c:pt idx="0">
                  <c:v>Markets/WEMS</c:v>
                </c:pt>
              </c:strCache>
            </c:strRef>
          </c:tx>
          <c:spPr>
            <a:solidFill>
              <a:schemeClr val="accent2">
                <a:shade val="9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'piv-DealsCreatedBiz'!$A$6:$A$20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'piv-DealsCreatedBiz'!$D$6:$D$20</c:f>
              <c:numCache>
                <c:formatCode>"$"#,##0</c:formatCode>
                <c:ptCount val="12"/>
                <c:pt idx="0">
                  <c:v>954379.58809999994</c:v>
                </c:pt>
                <c:pt idx="1">
                  <c:v>9850.0138999999999</c:v>
                </c:pt>
                <c:pt idx="2">
                  <c:v>452122.52009999997</c:v>
                </c:pt>
                <c:pt idx="3">
                  <c:v>1923721.7755000002</c:v>
                </c:pt>
                <c:pt idx="4">
                  <c:v>-41223.597000000002</c:v>
                </c:pt>
                <c:pt idx="6">
                  <c:v>1243235.0659</c:v>
                </c:pt>
                <c:pt idx="7">
                  <c:v>756263.64370000002</c:v>
                </c:pt>
                <c:pt idx="8">
                  <c:v>2553057.7344999998</c:v>
                </c:pt>
                <c:pt idx="9">
                  <c:v>1671233.9505</c:v>
                </c:pt>
                <c:pt idx="10">
                  <c:v>1283684.5794999998</c:v>
                </c:pt>
                <c:pt idx="11">
                  <c:v>537519.77350000001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70-4D5E-8A32-885783FA7CEF}"/>
            </c:ext>
          </c:extLst>
        </c:ser>
        <c:ser>
          <c:idx val="3"/>
          <c:order val="3"/>
          <c:tx>
            <c:strRef>
              <c:f>'piv-DealsCreatedBiz'!$E$4:$E$5</c:f>
              <c:strCache>
                <c:ptCount val="1"/>
                <c:pt idx="0">
                  <c:v>HVDC</c:v>
                </c:pt>
              </c:strCache>
            </c:strRef>
          </c:tx>
          <c:spPr>
            <a:solidFill>
              <a:schemeClr val="accent2">
                <a:tint val="9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'piv-DealsCreatedBiz'!$A$6:$A$20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'piv-DealsCreatedBiz'!$E$6:$E$20</c:f>
              <c:numCache>
                <c:formatCode>"$"#,##0</c:formatCode>
                <c:ptCount val="12"/>
                <c:pt idx="0">
                  <c:v>954009.50929999992</c:v>
                </c:pt>
                <c:pt idx="1">
                  <c:v>654337.27469999995</c:v>
                </c:pt>
                <c:pt idx="2">
                  <c:v>42687.391000000003</c:v>
                </c:pt>
                <c:pt idx="3">
                  <c:v>688173.44400000002</c:v>
                </c:pt>
                <c:pt idx="4">
                  <c:v>1353366.3213</c:v>
                </c:pt>
                <c:pt idx="5">
                  <c:v>1341026.9772999999</c:v>
                </c:pt>
                <c:pt idx="6">
                  <c:v>134766.65049999999</c:v>
                </c:pt>
                <c:pt idx="7">
                  <c:v>835323.46490000002</c:v>
                </c:pt>
                <c:pt idx="8">
                  <c:v>1231414.6129999999</c:v>
                </c:pt>
                <c:pt idx="9">
                  <c:v>3522.0828999999999</c:v>
                </c:pt>
                <c:pt idx="10">
                  <c:v>79281.520499999999</c:v>
                </c:pt>
                <c:pt idx="11">
                  <c:v>878330.47039999999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170-4D5E-8A32-885783FA7CEF}"/>
            </c:ext>
          </c:extLst>
        </c:ser>
        <c:ser>
          <c:idx val="4"/>
          <c:order val="4"/>
          <c:tx>
            <c:strRef>
              <c:f>'piv-DealsCreatedBiz'!$F$4:$F$5</c:f>
              <c:strCache>
                <c:ptCount val="1"/>
                <c:pt idx="0">
                  <c:v>IT And Telecoms</c:v>
                </c:pt>
              </c:strCache>
            </c:strRef>
          </c:tx>
          <c:spPr>
            <a:solidFill>
              <a:schemeClr val="accent2">
                <a:tint val="7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'piv-DealsCreatedBiz'!$A$6:$A$20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'piv-DealsCreatedBiz'!$F$6:$F$20</c:f>
              <c:numCache>
                <c:formatCode>"$"#,##0</c:formatCode>
                <c:ptCount val="12"/>
                <c:pt idx="0">
                  <c:v>589776.20530000003</c:v>
                </c:pt>
                <c:pt idx="1">
                  <c:v>0</c:v>
                </c:pt>
                <c:pt idx="2">
                  <c:v>76285.70120000001</c:v>
                </c:pt>
                <c:pt idx="3">
                  <c:v>55029.592499999999</c:v>
                </c:pt>
                <c:pt idx="4">
                  <c:v>154937.73210000002</c:v>
                </c:pt>
                <c:pt idx="5">
                  <c:v>98610.831900000019</c:v>
                </c:pt>
                <c:pt idx="6">
                  <c:v>21371.193800000001</c:v>
                </c:pt>
                <c:pt idx="7">
                  <c:v>75034.973100000003</c:v>
                </c:pt>
                <c:pt idx="8">
                  <c:v>244609.97959999999</c:v>
                </c:pt>
                <c:pt idx="9">
                  <c:v>314308.22710000002</c:v>
                </c:pt>
                <c:pt idx="10">
                  <c:v>587293.13410000002</c:v>
                </c:pt>
                <c:pt idx="11">
                  <c:v>17373.377799999998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170-4D5E-8A32-885783FA7CEF}"/>
            </c:ext>
          </c:extLst>
        </c:ser>
        <c:ser>
          <c:idx val="5"/>
          <c:order val="5"/>
          <c:tx>
            <c:strRef>
              <c:f>'piv-DealsCreatedBiz'!$G$4:$G$5</c:f>
              <c:strCache>
                <c:ptCount val="1"/>
                <c:pt idx="0">
                  <c:v>Genassure</c:v>
                </c:pt>
              </c:strCache>
            </c:strRef>
          </c:tx>
          <c:spPr>
            <a:solidFill>
              <a:schemeClr val="accent2">
                <a:tint val="5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'piv-DealsCreatedBiz'!$A$6:$A$20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'piv-DealsCreatedBiz'!$G$6:$G$20</c:f>
              <c:numCache>
                <c:formatCode>"$"#,##0</c:formatCode>
                <c:ptCount val="12"/>
                <c:pt idx="0">
                  <c:v>259777.69929999998</c:v>
                </c:pt>
                <c:pt idx="1">
                  <c:v>74680.544199999989</c:v>
                </c:pt>
                <c:pt idx="2">
                  <c:v>184732.77790000002</c:v>
                </c:pt>
                <c:pt idx="3">
                  <c:v>86991.796700000006</c:v>
                </c:pt>
                <c:pt idx="4">
                  <c:v>13835.46</c:v>
                </c:pt>
                <c:pt idx="5">
                  <c:v>189283.77769999998</c:v>
                </c:pt>
                <c:pt idx="6">
                  <c:v>33470.7448</c:v>
                </c:pt>
                <c:pt idx="8">
                  <c:v>11552.6091</c:v>
                </c:pt>
                <c:pt idx="10">
                  <c:v>260712.0196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170-4D5E-8A32-885783FA7C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656930152"/>
        <c:axId val="656928840"/>
      </c:barChart>
      <c:catAx>
        <c:axId val="656930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928840"/>
        <c:crosses val="autoZero"/>
        <c:auto val="1"/>
        <c:lblAlgn val="ctr"/>
        <c:lblOffset val="100"/>
        <c:noMultiLvlLbl val="0"/>
      </c:catAx>
      <c:valAx>
        <c:axId val="6569288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crossAx val="656930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pivotSource>
    <c:name>[Pipeline 2020.xlsx]piv-DealsCreatedRegion!PivotTable3</c:name>
    <c:fmtId val="-1"/>
  </c:pivotSource>
  <c:chart>
    <c:autoTitleDeleted val="1"/>
    <c:pivotFmts>
      <c:pivotFmt>
        <c:idx val="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2"/>
          </a:solidFill>
          <a:ln>
            <a:noFill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2"/>
          </a:solidFill>
          <a:ln>
            <a:noFill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2"/>
          </a:solidFill>
          <a:ln>
            <a:noFill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2"/>
          </a:solidFill>
          <a:ln>
            <a:noFill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2"/>
          </a:solidFill>
          <a:ln>
            <a:noFill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2"/>
          </a:solidFill>
          <a:ln>
            <a:noFill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'piv-DealsCreatedRegion'!$B$4:$B$5</c:f>
              <c:strCache>
                <c:ptCount val="1"/>
                <c:pt idx="0">
                  <c:v>Asia</c:v>
                </c:pt>
              </c:strCache>
            </c:strRef>
          </c:tx>
          <c:spPr>
            <a:solidFill>
              <a:schemeClr val="accent2">
                <a:shade val="44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'piv-DealsCreatedRegion'!$A$6:$A$20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'piv-DealsCreatedRegion'!$B$6:$B$20</c:f>
              <c:numCache>
                <c:formatCode>"$"#,##0</c:formatCode>
                <c:ptCount val="12"/>
                <c:pt idx="0">
                  <c:v>56275.77919999999</c:v>
                </c:pt>
                <c:pt idx="1">
                  <c:v>4580.5866999999998</c:v>
                </c:pt>
                <c:pt idx="2">
                  <c:v>240607.54379999998</c:v>
                </c:pt>
                <c:pt idx="3">
                  <c:v>1532001.2964000001</c:v>
                </c:pt>
                <c:pt idx="4">
                  <c:v>653877.86939999997</c:v>
                </c:pt>
                <c:pt idx="5">
                  <c:v>122694.2861</c:v>
                </c:pt>
                <c:pt idx="6">
                  <c:v>1243235.0659</c:v>
                </c:pt>
                <c:pt idx="7">
                  <c:v>726817.07180000003</c:v>
                </c:pt>
                <c:pt idx="8">
                  <c:v>8188.1259</c:v>
                </c:pt>
                <c:pt idx="9">
                  <c:v>1517117.1222999999</c:v>
                </c:pt>
                <c:pt idx="10">
                  <c:v>0</c:v>
                </c:pt>
                <c:pt idx="11">
                  <c:v>459458.68279999995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30-47AA-B661-E53BEB49978B}"/>
            </c:ext>
          </c:extLst>
        </c:ser>
        <c:ser>
          <c:idx val="1"/>
          <c:order val="1"/>
          <c:tx>
            <c:strRef>
              <c:f>'piv-DealsCreatedRegion'!$C$4:$C$5</c:f>
              <c:strCache>
                <c:ptCount val="1"/>
                <c:pt idx="0">
                  <c:v>Australia</c:v>
                </c:pt>
              </c:strCache>
            </c:strRef>
          </c:tx>
          <c:spPr>
            <a:solidFill>
              <a:schemeClr val="accent2">
                <a:shade val="58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'piv-DealsCreatedRegion'!$A$6:$A$20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'piv-DealsCreatedRegion'!$C$6:$C$20</c:f>
              <c:numCache>
                <c:formatCode>"$"#,##0</c:formatCode>
                <c:ptCount val="12"/>
                <c:pt idx="0">
                  <c:v>2603818.1201000004</c:v>
                </c:pt>
                <c:pt idx="1">
                  <c:v>1810696.2112</c:v>
                </c:pt>
                <c:pt idx="2">
                  <c:v>2038995.3602000002</c:v>
                </c:pt>
                <c:pt idx="3">
                  <c:v>2531238.4975999994</c:v>
                </c:pt>
                <c:pt idx="4">
                  <c:v>1765075.0552999997</c:v>
                </c:pt>
                <c:pt idx="5">
                  <c:v>1702388.0553999995</c:v>
                </c:pt>
                <c:pt idx="6">
                  <c:v>2199151.1483</c:v>
                </c:pt>
                <c:pt idx="7">
                  <c:v>1245299.9304</c:v>
                </c:pt>
                <c:pt idx="8">
                  <c:v>1046772.5702999999</c:v>
                </c:pt>
                <c:pt idx="9">
                  <c:v>1814173.1516999993</c:v>
                </c:pt>
                <c:pt idx="10">
                  <c:v>4116933.9018999999</c:v>
                </c:pt>
                <c:pt idx="11">
                  <c:v>1917402.5422999999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30-47AA-B661-E53BEB49978B}"/>
            </c:ext>
          </c:extLst>
        </c:ser>
        <c:ser>
          <c:idx val="2"/>
          <c:order val="2"/>
          <c:tx>
            <c:strRef>
              <c:f>'piv-DealsCreatedRegion'!$D$4:$D$5</c:f>
              <c:strCache>
                <c:ptCount val="1"/>
                <c:pt idx="0">
                  <c:v>Canada</c:v>
                </c:pt>
              </c:strCache>
            </c:strRef>
          </c:tx>
          <c:spPr>
            <a:solidFill>
              <a:schemeClr val="accent2">
                <a:shade val="72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'piv-DealsCreatedRegion'!$A$6:$A$20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'piv-DealsCreatedRegion'!$D$6:$D$20</c:f>
              <c:numCache>
                <c:formatCode>"$"#,##0</c:formatCode>
                <c:ptCount val="12"/>
                <c:pt idx="0">
                  <c:v>0</c:v>
                </c:pt>
                <c:pt idx="1">
                  <c:v>686269.41619999998</c:v>
                </c:pt>
                <c:pt idx="2">
                  <c:v>44870.476899999994</c:v>
                </c:pt>
                <c:pt idx="3">
                  <c:v>28532.731500000002</c:v>
                </c:pt>
                <c:pt idx="4">
                  <c:v>481906.89880000002</c:v>
                </c:pt>
                <c:pt idx="5">
                  <c:v>113890.3224</c:v>
                </c:pt>
                <c:pt idx="6">
                  <c:v>8711.1499000000003</c:v>
                </c:pt>
                <c:pt idx="7">
                  <c:v>526637.37679999997</c:v>
                </c:pt>
                <c:pt idx="9">
                  <c:v>84840.684699999998</c:v>
                </c:pt>
                <c:pt idx="10">
                  <c:v>541684.15909999993</c:v>
                </c:pt>
                <c:pt idx="11">
                  <c:v>26369.485799999999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30-47AA-B661-E53BEB49978B}"/>
            </c:ext>
          </c:extLst>
        </c:ser>
        <c:ser>
          <c:idx val="3"/>
          <c:order val="3"/>
          <c:tx>
            <c:strRef>
              <c:f>'piv-DealsCreatedRegion'!$E$4:$E$5</c:f>
              <c:strCache>
                <c:ptCount val="1"/>
                <c:pt idx="0">
                  <c:v>Ireland</c:v>
                </c:pt>
              </c:strCache>
            </c:strRef>
          </c:tx>
          <c:spPr>
            <a:solidFill>
              <a:schemeClr val="accent2">
                <a:shade val="86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'piv-DealsCreatedRegion'!$A$6:$A$20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'piv-DealsCreatedRegion'!$E$6:$E$20</c:f>
              <c:numCache>
                <c:formatCode>General</c:formatCode>
                <c:ptCount val="12"/>
                <c:pt idx="8" formatCode="&quot;$&quot;#,##0">
                  <c:v>14016.7165</c:v>
                </c:pt>
                <c:pt idx="9" formatCode="&quot;$&quot;#,##0">
                  <c:v>379555.30379999988</c:v>
                </c:pt>
                <c:pt idx="10" formatCode="&quot;$&quot;#,##0">
                  <c:v>386119.79339999997</c:v>
                </c:pt>
                <c:pt idx="11" formatCode="&quot;$&quot;#,##0">
                  <c:v>227252.17469999997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930-47AA-B661-E53BEB49978B}"/>
            </c:ext>
          </c:extLst>
        </c:ser>
        <c:ser>
          <c:idx val="4"/>
          <c:order val="4"/>
          <c:tx>
            <c:strRef>
              <c:f>'piv-DealsCreatedRegion'!$F$4:$F$5</c:f>
              <c:strCache>
                <c:ptCount val="1"/>
                <c:pt idx="0">
                  <c:v>Mainland Europe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'piv-DealsCreatedRegion'!$A$6:$A$20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'piv-DealsCreatedRegion'!$F$6:$F$20</c:f>
              <c:numCache>
                <c:formatCode>"$"#,##0</c:formatCode>
                <c:ptCount val="12"/>
                <c:pt idx="0">
                  <c:v>5114.8239999999996</c:v>
                </c:pt>
                <c:pt idx="1">
                  <c:v>510331.3603</c:v>
                </c:pt>
                <c:pt idx="3">
                  <c:v>518654.47830000002</c:v>
                </c:pt>
                <c:pt idx="4">
                  <c:v>1239927.6233000001</c:v>
                </c:pt>
                <c:pt idx="5">
                  <c:v>347862.09970000002</c:v>
                </c:pt>
                <c:pt idx="6">
                  <c:v>66825</c:v>
                </c:pt>
                <c:pt idx="7">
                  <c:v>1360.3175000000001</c:v>
                </c:pt>
                <c:pt idx="8">
                  <c:v>1701.8072999999999</c:v>
                </c:pt>
                <c:pt idx="9">
                  <c:v>749946.86810000008</c:v>
                </c:pt>
                <c:pt idx="10">
                  <c:v>36912.225899999998</c:v>
                </c:pt>
                <c:pt idx="11">
                  <c:v>918599.57869999995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930-47AA-B661-E53BEB49978B}"/>
            </c:ext>
          </c:extLst>
        </c:ser>
        <c:ser>
          <c:idx val="5"/>
          <c:order val="5"/>
          <c:tx>
            <c:strRef>
              <c:f>'piv-DealsCreatedRegion'!$G$4:$G$5</c:f>
              <c:strCache>
                <c:ptCount val="1"/>
                <c:pt idx="0">
                  <c:v>New Zealand</c:v>
                </c:pt>
              </c:strCache>
            </c:strRef>
          </c:tx>
          <c:spPr>
            <a:solidFill>
              <a:schemeClr val="accent2">
                <a:tint val="86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'piv-DealsCreatedRegion'!$A$6:$A$20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'piv-DealsCreatedRegion'!$G$6:$G$20</c:f>
              <c:numCache>
                <c:formatCode>"$"#,##0</c:formatCode>
                <c:ptCount val="12"/>
                <c:pt idx="0">
                  <c:v>688724.20540000009</c:v>
                </c:pt>
                <c:pt idx="1">
                  <c:v>986438.59340000001</c:v>
                </c:pt>
                <c:pt idx="2">
                  <c:v>685625.4206999999</c:v>
                </c:pt>
                <c:pt idx="3">
                  <c:v>223949.74870000003</c:v>
                </c:pt>
                <c:pt idx="4">
                  <c:v>518380.2428999999</c:v>
                </c:pt>
                <c:pt idx="5">
                  <c:v>241998.42439999999</c:v>
                </c:pt>
                <c:pt idx="6">
                  <c:v>58609.775599999994</c:v>
                </c:pt>
                <c:pt idx="7">
                  <c:v>1088358.6022999999</c:v>
                </c:pt>
                <c:pt idx="8">
                  <c:v>68831.413499999995</c:v>
                </c:pt>
                <c:pt idx="9">
                  <c:v>74997.878100000002</c:v>
                </c:pt>
                <c:pt idx="10">
                  <c:v>30659.297500000001</c:v>
                </c:pt>
                <c:pt idx="11">
                  <c:v>136760.75489999997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930-47AA-B661-E53BEB49978B}"/>
            </c:ext>
          </c:extLst>
        </c:ser>
        <c:ser>
          <c:idx val="6"/>
          <c:order val="6"/>
          <c:tx>
            <c:strRef>
              <c:f>'piv-DealsCreatedRegion'!$H$4:$H$5</c:f>
              <c:strCache>
                <c:ptCount val="1"/>
                <c:pt idx="0">
                  <c:v>UK - Newcastle</c:v>
                </c:pt>
              </c:strCache>
            </c:strRef>
          </c:tx>
          <c:spPr>
            <a:solidFill>
              <a:schemeClr val="accent2">
                <a:tint val="72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'piv-DealsCreatedRegion'!$A$6:$A$20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'piv-DealsCreatedRegion'!$H$6:$H$20</c:f>
              <c:numCache>
                <c:formatCode>General</c:formatCode>
                <c:ptCount val="12"/>
                <c:pt idx="10" formatCode="&quot;$&quot;#,##0">
                  <c:v>169233.829</c:v>
                </c:pt>
                <c:pt idx="11" formatCode="&quot;$&quot;#,##0">
                  <c:v>1158615.5110000002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930-47AA-B661-E53BEB49978B}"/>
            </c:ext>
          </c:extLst>
        </c:ser>
        <c:ser>
          <c:idx val="7"/>
          <c:order val="7"/>
          <c:tx>
            <c:strRef>
              <c:f>'piv-DealsCreatedRegion'!$I$4:$I$5</c:f>
              <c:strCache>
                <c:ptCount val="1"/>
                <c:pt idx="0">
                  <c:v>UK - Warwick</c:v>
                </c:pt>
              </c:strCache>
            </c:strRef>
          </c:tx>
          <c:spPr>
            <a:solidFill>
              <a:schemeClr val="accent2">
                <a:tint val="58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'piv-DealsCreatedRegion'!$A$6:$A$20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'piv-DealsCreatedRegion'!$I$6:$I$20</c:f>
              <c:numCache>
                <c:formatCode>"$"#,##0</c:formatCode>
                <c:ptCount val="12"/>
                <c:pt idx="0">
                  <c:v>1009206.1295999999</c:v>
                </c:pt>
                <c:pt idx="1">
                  <c:v>212985.93609999999</c:v>
                </c:pt>
                <c:pt idx="2">
                  <c:v>147716.5563</c:v>
                </c:pt>
                <c:pt idx="3">
                  <c:v>131599.91070000001</c:v>
                </c:pt>
                <c:pt idx="4">
                  <c:v>143899.0618</c:v>
                </c:pt>
                <c:pt idx="5">
                  <c:v>1166622.5642000001</c:v>
                </c:pt>
                <c:pt idx="6">
                  <c:v>185081.93240000002</c:v>
                </c:pt>
                <c:pt idx="7">
                  <c:v>1075819.1159999999</c:v>
                </c:pt>
                <c:pt idx="8">
                  <c:v>3808018.7460999992</c:v>
                </c:pt>
                <c:pt idx="9">
                  <c:v>407318.32799999998</c:v>
                </c:pt>
                <c:pt idx="10">
                  <c:v>498493.45240000001</c:v>
                </c:pt>
                <c:pt idx="11">
                  <c:v>315870.11820000003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C4-4731-AD9D-C476A5E480CD}"/>
            </c:ext>
          </c:extLst>
        </c:ser>
        <c:ser>
          <c:idx val="8"/>
          <c:order val="8"/>
          <c:tx>
            <c:strRef>
              <c:f>'piv-DealsCreatedRegion'!$J$4:$J$5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chemeClr val="accent2">
                <a:tint val="44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'piv-DealsCreatedRegion'!$A$6:$A$20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'piv-DealsCreatedRegion'!$J$6:$J$20</c:f>
              <c:numCache>
                <c:formatCode>"$"#,##0</c:formatCode>
                <c:ptCount val="12"/>
                <c:pt idx="0">
                  <c:v>308453.63439999998</c:v>
                </c:pt>
                <c:pt idx="1">
                  <c:v>379467.3726</c:v>
                </c:pt>
                <c:pt idx="2">
                  <c:v>633276.54619999998</c:v>
                </c:pt>
                <c:pt idx="3">
                  <c:v>413142.75309999997</c:v>
                </c:pt>
                <c:pt idx="4">
                  <c:v>1047620.6095</c:v>
                </c:pt>
                <c:pt idx="5">
                  <c:v>656348.16529999988</c:v>
                </c:pt>
                <c:pt idx="6">
                  <c:v>930715.174</c:v>
                </c:pt>
                <c:pt idx="7">
                  <c:v>1176872.2606000004</c:v>
                </c:pt>
                <c:pt idx="8">
                  <c:v>285463.10430000001</c:v>
                </c:pt>
                <c:pt idx="9">
                  <c:v>344565.78899999999</c:v>
                </c:pt>
                <c:pt idx="10">
                  <c:v>384570.48999999993</c:v>
                </c:pt>
                <c:pt idx="11">
                  <c:v>3725606.2595000002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C4-4731-AD9D-C476A5E480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656930152"/>
        <c:axId val="656928840"/>
      </c:barChart>
      <c:catAx>
        <c:axId val="656930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928840"/>
        <c:crosses val="autoZero"/>
        <c:auto val="1"/>
        <c:lblAlgn val="ctr"/>
        <c:lblOffset val="100"/>
        <c:noMultiLvlLbl val="0"/>
      </c:catAx>
      <c:valAx>
        <c:axId val="6569288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crossAx val="656930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pivotSource>
    <c:name>[Pipeline 2020.xlsx]piv-DealsWonBiz!PivotTable3</c:name>
    <c:fmtId val="-1"/>
  </c:pivotSource>
  <c:chart>
    <c:autoTitleDeleted val="1"/>
    <c:pivotFmts>
      <c:pivotFmt>
        <c:idx val="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'piv-DealsWonBiz'!$B$4:$B$5</c:f>
              <c:strCache>
                <c:ptCount val="1"/>
                <c:pt idx="0">
                  <c:v>Control/SCADA</c:v>
                </c:pt>
              </c:strCache>
            </c:strRef>
          </c:tx>
          <c:spPr>
            <a:solidFill>
              <a:schemeClr val="accent2">
                <a:shade val="47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'piv-DealsWonBiz'!$A$6:$A$20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'piv-DealsWonBiz'!$B$6:$B$20</c:f>
              <c:numCache>
                <c:formatCode>"$"#,##0</c:formatCode>
                <c:ptCount val="12"/>
                <c:pt idx="0">
                  <c:v>542073.47759999998</c:v>
                </c:pt>
                <c:pt idx="1">
                  <c:v>355193.8285</c:v>
                </c:pt>
                <c:pt idx="2">
                  <c:v>641754.70530000003</c:v>
                </c:pt>
                <c:pt idx="3">
                  <c:v>803178.50619999995</c:v>
                </c:pt>
                <c:pt idx="4">
                  <c:v>1216187.2794999999</c:v>
                </c:pt>
                <c:pt idx="5">
                  <c:v>458528.95149999997</c:v>
                </c:pt>
                <c:pt idx="6">
                  <c:v>2114258.1980999997</c:v>
                </c:pt>
                <c:pt idx="7">
                  <c:v>1002469.3236</c:v>
                </c:pt>
                <c:pt idx="8">
                  <c:v>563566.79029999999</c:v>
                </c:pt>
                <c:pt idx="9">
                  <c:v>556198.04500000004</c:v>
                </c:pt>
                <c:pt idx="10">
                  <c:v>453740.14589999994</c:v>
                </c:pt>
                <c:pt idx="11">
                  <c:v>1945943.0158999998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EE-4600-A5E6-87FC9B15014E}"/>
            </c:ext>
          </c:extLst>
        </c:ser>
        <c:ser>
          <c:idx val="1"/>
          <c:order val="1"/>
          <c:tx>
            <c:strRef>
              <c:f>'piv-DealsWonBiz'!$C$4:$C$5</c:f>
              <c:strCache>
                <c:ptCount val="1"/>
                <c:pt idx="0">
                  <c:v>Electrical Engineering</c:v>
                </c:pt>
              </c:strCache>
            </c:strRef>
          </c:tx>
          <c:spPr>
            <a:solidFill>
              <a:schemeClr val="accent2">
                <a:shade val="65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'piv-DealsWonBiz'!$A$6:$A$20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'piv-DealsWonBiz'!$C$6:$C$20</c:f>
              <c:numCache>
                <c:formatCode>"$"#,##0</c:formatCode>
                <c:ptCount val="12"/>
                <c:pt idx="0">
                  <c:v>391082.40789999999</c:v>
                </c:pt>
                <c:pt idx="1">
                  <c:v>726785.51240000001</c:v>
                </c:pt>
                <c:pt idx="2">
                  <c:v>284770.21500000003</c:v>
                </c:pt>
                <c:pt idx="3">
                  <c:v>566155.57929999998</c:v>
                </c:pt>
                <c:pt idx="4">
                  <c:v>717842.79240000003</c:v>
                </c:pt>
                <c:pt idx="5">
                  <c:v>459495.5321999999</c:v>
                </c:pt>
                <c:pt idx="6">
                  <c:v>360433.39249999996</c:v>
                </c:pt>
                <c:pt idx="7">
                  <c:v>408711.59369999997</c:v>
                </c:pt>
                <c:pt idx="8">
                  <c:v>235860.27180000002</c:v>
                </c:pt>
                <c:pt idx="9">
                  <c:v>371438.10189999989</c:v>
                </c:pt>
                <c:pt idx="10">
                  <c:v>256672.8541</c:v>
                </c:pt>
                <c:pt idx="11">
                  <c:v>1664822.87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EE-4600-A5E6-87FC9B15014E}"/>
            </c:ext>
          </c:extLst>
        </c:ser>
        <c:ser>
          <c:idx val="2"/>
          <c:order val="2"/>
          <c:tx>
            <c:strRef>
              <c:f>'piv-DealsWonBiz'!$D$4:$D$5</c:f>
              <c:strCache>
                <c:ptCount val="1"/>
                <c:pt idx="0">
                  <c:v>Genassure</c:v>
                </c:pt>
              </c:strCache>
            </c:strRef>
          </c:tx>
          <c:spPr>
            <a:solidFill>
              <a:schemeClr val="accent2">
                <a:shade val="82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'piv-DealsWonBiz'!$A$6:$A$20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'piv-DealsWonBiz'!$D$6:$D$20</c:f>
              <c:numCache>
                <c:formatCode>"$"#,##0</c:formatCode>
                <c:ptCount val="12"/>
                <c:pt idx="1">
                  <c:v>208668.60519999999</c:v>
                </c:pt>
                <c:pt idx="2">
                  <c:v>5381.9939000000004</c:v>
                </c:pt>
                <c:pt idx="3">
                  <c:v>26419.0507</c:v>
                </c:pt>
                <c:pt idx="4">
                  <c:v>10265.9113</c:v>
                </c:pt>
                <c:pt idx="5">
                  <c:v>58658.1463</c:v>
                </c:pt>
                <c:pt idx="6">
                  <c:v>21673.4444</c:v>
                </c:pt>
                <c:pt idx="7">
                  <c:v>162895.59039999999</c:v>
                </c:pt>
                <c:pt idx="8">
                  <c:v>13178.2757</c:v>
                </c:pt>
                <c:pt idx="9">
                  <c:v>4842.4110000000001</c:v>
                </c:pt>
                <c:pt idx="10">
                  <c:v>583969.40409999993</c:v>
                </c:pt>
                <c:pt idx="11">
                  <c:v>82669.414999999994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EE-4600-A5E6-87FC9B15014E}"/>
            </c:ext>
          </c:extLst>
        </c:ser>
        <c:ser>
          <c:idx val="3"/>
          <c:order val="3"/>
          <c:tx>
            <c:strRef>
              <c:f>'piv-DealsWonBiz'!$E$4:$E$5</c:f>
              <c:strCache>
                <c:ptCount val="1"/>
                <c:pt idx="0">
                  <c:v>HVDC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'piv-DealsWonBiz'!$A$6:$A$20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'piv-DealsWonBiz'!$E$6:$E$20</c:f>
              <c:numCache>
                <c:formatCode>"$"#,##0</c:formatCode>
                <c:ptCount val="12"/>
                <c:pt idx="0">
                  <c:v>148516.48820000002</c:v>
                </c:pt>
                <c:pt idx="1">
                  <c:v>176639.67169999995</c:v>
                </c:pt>
                <c:pt idx="2">
                  <c:v>29537.149500000003</c:v>
                </c:pt>
                <c:pt idx="3">
                  <c:v>31018.573499999999</c:v>
                </c:pt>
                <c:pt idx="4">
                  <c:v>194816.2126</c:v>
                </c:pt>
                <c:pt idx="5">
                  <c:v>128223.33870000001</c:v>
                </c:pt>
                <c:pt idx="6">
                  <c:v>212137.84270000001</c:v>
                </c:pt>
                <c:pt idx="7">
                  <c:v>6302.1401000000005</c:v>
                </c:pt>
                <c:pt idx="8">
                  <c:v>3695.0843</c:v>
                </c:pt>
                <c:pt idx="9">
                  <c:v>133960.44999999998</c:v>
                </c:pt>
                <c:pt idx="11">
                  <c:v>130717.77099999999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FEE-4600-A5E6-87FC9B15014E}"/>
            </c:ext>
          </c:extLst>
        </c:ser>
        <c:ser>
          <c:idx val="4"/>
          <c:order val="4"/>
          <c:tx>
            <c:strRef>
              <c:f>'piv-DealsWonBiz'!$F$4:$F$5</c:f>
              <c:strCache>
                <c:ptCount val="1"/>
                <c:pt idx="0">
                  <c:v>IT And Telecoms</c:v>
                </c:pt>
              </c:strCache>
            </c:strRef>
          </c:tx>
          <c:spPr>
            <a:solidFill>
              <a:schemeClr val="accent2">
                <a:tint val="83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'piv-DealsWonBiz'!$A$6:$A$20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'piv-DealsWonBiz'!$F$6:$F$20</c:f>
              <c:numCache>
                <c:formatCode>"$"#,##0</c:formatCode>
                <c:ptCount val="12"/>
                <c:pt idx="0">
                  <c:v>130734.63830000001</c:v>
                </c:pt>
                <c:pt idx="1">
                  <c:v>14582.5748</c:v>
                </c:pt>
                <c:pt idx="2">
                  <c:v>239973.02839999998</c:v>
                </c:pt>
                <c:pt idx="3">
                  <c:v>23779.856100000001</c:v>
                </c:pt>
                <c:pt idx="4">
                  <c:v>73885.039699999994</c:v>
                </c:pt>
                <c:pt idx="5">
                  <c:v>98610.831900000019</c:v>
                </c:pt>
                <c:pt idx="6">
                  <c:v>9790.9138000000003</c:v>
                </c:pt>
                <c:pt idx="7">
                  <c:v>82962.69170000001</c:v>
                </c:pt>
                <c:pt idx="8">
                  <c:v>30206.7094</c:v>
                </c:pt>
                <c:pt idx="9">
                  <c:v>230570.42630000002</c:v>
                </c:pt>
                <c:pt idx="10">
                  <c:v>54802.768400000001</c:v>
                </c:pt>
                <c:pt idx="11">
                  <c:v>17373.377799999998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FEE-4600-A5E6-87FC9B15014E}"/>
            </c:ext>
          </c:extLst>
        </c:ser>
        <c:ser>
          <c:idx val="5"/>
          <c:order val="5"/>
          <c:tx>
            <c:strRef>
              <c:f>'piv-DealsWonBiz'!$G$4:$G$5</c:f>
              <c:strCache>
                <c:ptCount val="1"/>
                <c:pt idx="0">
                  <c:v>Markets/WEMS</c:v>
                </c:pt>
              </c:strCache>
            </c:strRef>
          </c:tx>
          <c:spPr>
            <a:solidFill>
              <a:schemeClr val="accent2">
                <a:tint val="65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'piv-DealsWonBiz'!$A$6:$A$20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'piv-DealsWonBiz'!$G$6:$G$20</c:f>
              <c:numCache>
                <c:formatCode>"$"#,##0</c:formatCode>
                <c:ptCount val="12"/>
                <c:pt idx="0">
                  <c:v>103163.06020000001</c:v>
                </c:pt>
                <c:pt idx="1">
                  <c:v>84607.619399999996</c:v>
                </c:pt>
                <c:pt idx="2">
                  <c:v>15760.022300000001</c:v>
                </c:pt>
                <c:pt idx="3">
                  <c:v>199284.8333</c:v>
                </c:pt>
                <c:pt idx="4">
                  <c:v>68182.981</c:v>
                </c:pt>
                <c:pt idx="5">
                  <c:v>28893.374199999998</c:v>
                </c:pt>
                <c:pt idx="7">
                  <c:v>517243.93170000002</c:v>
                </c:pt>
                <c:pt idx="8">
                  <c:v>0</c:v>
                </c:pt>
                <c:pt idx="9">
                  <c:v>77906.177200000006</c:v>
                </c:pt>
                <c:pt idx="10">
                  <c:v>940418.11860000005</c:v>
                </c:pt>
                <c:pt idx="11">
                  <c:v>156332.56220000001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FEE-4600-A5E6-87FC9B15014E}"/>
            </c:ext>
          </c:extLst>
        </c:ser>
        <c:ser>
          <c:idx val="6"/>
          <c:order val="6"/>
          <c:tx>
            <c:strRef>
              <c:f>'piv-DealsWonBiz'!$H$4:$H$5</c:f>
              <c:strCache>
                <c:ptCount val="1"/>
                <c:pt idx="0">
                  <c:v>Transmission Lines</c:v>
                </c:pt>
              </c:strCache>
            </c:strRef>
          </c:tx>
          <c:spPr>
            <a:solidFill>
              <a:schemeClr val="accent2">
                <a:tint val="48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'piv-DealsWonBiz'!$A$6:$A$20</c:f>
              <c:multiLvlStrCache>
                <c:ptCount val="12"/>
                <c:lvl>
                  <c:pt idx="0">
                    <c:v>Apr</c:v>
                  </c:pt>
                  <c:pt idx="1">
                    <c:v>May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Aug</c:v>
                  </c:pt>
                  <c:pt idx="5">
                    <c:v>Sep</c:v>
                  </c:pt>
                  <c:pt idx="6">
                    <c:v>Oct</c:v>
                  </c:pt>
                  <c:pt idx="7">
                    <c:v>Nov</c:v>
                  </c:pt>
                  <c:pt idx="8">
                    <c:v>Dec</c:v>
                  </c:pt>
                  <c:pt idx="9">
                    <c:v>Jan</c:v>
                  </c:pt>
                  <c:pt idx="10">
                    <c:v>Feb</c:v>
                  </c:pt>
                  <c:pt idx="11">
                    <c:v>Mar</c:v>
                  </c:pt>
                </c:lvl>
                <c:lvl>
                  <c:pt idx="0">
                    <c:v>2019</c:v>
                  </c:pt>
                  <c:pt idx="9">
                    <c:v>2020</c:v>
                  </c:pt>
                </c:lvl>
              </c:multiLvlStrCache>
            </c:multiLvlStrRef>
          </c:cat>
          <c:val>
            <c:numRef>
              <c:f>'piv-DealsWonBiz'!$H$6:$H$20</c:f>
              <c:numCache>
                <c:formatCode>General</c:formatCode>
                <c:ptCount val="12"/>
                <c:pt idx="0" formatCode="&quot;$&quot;#,##0">
                  <c:v>14838.5308</c:v>
                </c:pt>
                <c:pt idx="3" formatCode="&quot;$&quot;#,##0">
                  <c:v>0</c:v>
                </c:pt>
                <c:pt idx="4" formatCode="&quot;$&quot;#,##0">
                  <c:v>28874.605</c:v>
                </c:pt>
                <c:pt idx="11" formatCode="&quot;$&quot;#,##0">
                  <c:v>3570.9004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FEE-4600-A5E6-87FC9B1501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656930152"/>
        <c:axId val="656928840"/>
      </c:barChart>
      <c:catAx>
        <c:axId val="656930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928840"/>
        <c:crosses val="autoZero"/>
        <c:auto val="1"/>
        <c:lblAlgn val="ctr"/>
        <c:lblOffset val="100"/>
        <c:noMultiLvlLbl val="0"/>
      </c:catAx>
      <c:valAx>
        <c:axId val="6569288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crossAx val="656930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3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6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7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8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9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55478-3A39-472B-8C16-3728E1FBD8C8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4302E5-EDA1-4417-8EBA-7A71786F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41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182F-5F2A-4A14-B7A5-FACC49E907DB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24497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4182F-5F2A-4A14-B7A5-FACC49E907DB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31985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4182F-5F2A-4A14-B7A5-FACC49E907DB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36665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4182F-5F2A-4A14-B7A5-FACC49E907DB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74551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Last 12 months by month.  This one is April 1, 2019 – March 31, 2020.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4182F-5F2A-4A14-B7A5-FACC49E907DB}" type="slidenum">
              <a:rPr lang="en-NZ" smtClean="0"/>
              <a:t>19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31673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 post, </a:t>
            </a:r>
            <a:r>
              <a:rPr lang="en-US" err="1"/>
              <a:t>webpost</a:t>
            </a:r>
            <a:r>
              <a:rPr lang="en-US"/>
              <a:t>, or external email aligned with Feb 24 spike.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4182F-5F2A-4A14-B7A5-FACC49E907DB}" type="slidenum">
              <a:rPr lang="en-NZ" smtClean="0"/>
              <a:t>23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84841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4302E5-EDA1-4417-8EBA-7A71786F76C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67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lake with trees and mountain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A4B4B6B8-2DA6-46B3-9892-B69BA123BE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b="25112"/>
          <a:stretch/>
        </p:blipFill>
        <p:spPr>
          <a:xfrm>
            <a:off x="-23547" y="0"/>
            <a:ext cx="12210192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35CB540-2833-4AA0-B62C-B76BC18E6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1265AD4-AB99-4D3A-A378-3E50FCBDC7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2D5BC5C-931F-4A06-846B-E67FC013A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915076"/>
            <a:ext cx="12188952" cy="1942924"/>
          </a:xfrm>
          <a:prstGeom prst="rect">
            <a:avLst/>
          </a:prstGeom>
          <a:gradFill>
            <a:gsLst>
              <a:gs pos="4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DABF2D5-587B-414C-A080-9C6C4F074AA1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0" y="5121275"/>
            <a:ext cx="7961313" cy="12795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algn="r"/>
            <a:r>
              <a:rPr lang="en-US" sz="3200" dirty="0">
                <a:solidFill>
                  <a:srgbClr val="FFFFFF"/>
                </a:solidFill>
              </a:rPr>
              <a:t>Title Slide Template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FC5142DF-2698-4A95-8455-541186630AF4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113245" y="5121275"/>
            <a:ext cx="3073400" cy="12795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en-US" sz="1500" cap="all" spc="200">
                <a:solidFill>
                  <a:srgbClr val="FFFFFF"/>
                </a:solidFill>
              </a:rPr>
              <a:t>Click to edit Master text styles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AAB3FE-E2B0-4559-8C00-32D489C18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7532813" y="5760720"/>
            <a:ext cx="118872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3437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banner lef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6">
            <a:extLst>
              <a:ext uri="{FF2B5EF4-FFF2-40B4-BE49-F238E27FC236}">
                <a16:creationId xmlns:a16="http://schemas.microsoft.com/office/drawing/2014/main" id="{63EEFD57-C9FC-48EE-B1EA-111B9309C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9738"/>
            <a:ext cx="10972800" cy="990148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NZ" sz="4267" b="0" kern="1200" cap="none" baseline="0" dirty="0">
                <a:solidFill>
                  <a:srgbClr val="0072B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0E7CF59-ACB0-4E13-8CB0-B7F8973214C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493614"/>
            <a:ext cx="10972800" cy="4582300"/>
          </a:xfrm>
          <a:prstGeom prst="rect">
            <a:avLst/>
          </a:prstGeom>
        </p:spPr>
        <p:txBody>
          <a:bodyPr/>
          <a:lstStyle>
            <a:lvl1pPr marL="457189" indent="-457189">
              <a:spcBef>
                <a:spcPts val="0"/>
              </a:spcBef>
              <a:buClr>
                <a:srgbClr val="FFC000"/>
              </a:buClr>
              <a:buSzPct val="100000"/>
              <a:buFont typeface="Wingdings 3" panose="05040102010807070707" pitchFamily="18" charset="2"/>
              <a:buChar char="}"/>
              <a:defRPr sz="2667" b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rgbClr val="007AC3"/>
              </a:buClr>
              <a:defRPr sz="2133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2400" b="0">
                <a:solidFill>
                  <a:srgbClr val="595959"/>
                </a:solidFill>
              </a:defRPr>
            </a:lvl4pPr>
            <a:lvl5pPr>
              <a:defRPr sz="24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F189DB-4CD5-4794-B33D-E2EE359F54AD}"/>
              </a:ext>
            </a:extLst>
          </p:cNvPr>
          <p:cNvSpPr/>
          <p:nvPr userDrawn="1"/>
        </p:nvSpPr>
        <p:spPr>
          <a:xfrm>
            <a:off x="0" y="6658363"/>
            <a:ext cx="12192000" cy="209548"/>
          </a:xfrm>
          <a:prstGeom prst="rect">
            <a:avLst/>
          </a:prstGeom>
          <a:gradFill flip="none" rotWithShape="1">
            <a:gsLst>
              <a:gs pos="10000">
                <a:srgbClr val="64C3FF"/>
              </a:gs>
              <a:gs pos="94000">
                <a:srgbClr val="007AC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F2CEBE-1795-45AB-8061-6106AB6153BD}"/>
              </a:ext>
            </a:extLst>
          </p:cNvPr>
          <p:cNvSpPr txBox="1"/>
          <p:nvPr userDrawn="1"/>
        </p:nvSpPr>
        <p:spPr>
          <a:xfrm>
            <a:off x="328579" y="6602570"/>
            <a:ext cx="115607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200">
                <a:solidFill>
                  <a:schemeClr val="bg1"/>
                </a:solidFill>
                <a:latin typeface="+mn-lt"/>
              </a:rPr>
              <a:t>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3921933054"/>
      </p:ext>
    </p:extLst>
  </p:cSld>
  <p:clrMapOvr>
    <a:masterClrMapping/>
  </p:clrMapOvr>
  <p:transition>
    <p:sndAc>
      <p:stSnd>
        <p:snd r:embed="rId1" name="click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wer cov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65343C-D661-4D76-A529-844C164E3D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 r="3156"/>
          <a:stretch/>
        </p:blipFill>
        <p:spPr>
          <a:xfrm>
            <a:off x="0" y="-69271"/>
            <a:ext cx="12192000" cy="56803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B4ED8A-CF30-4ED7-A7FB-9A697A107E05}"/>
              </a:ext>
            </a:extLst>
          </p:cNvPr>
          <p:cNvSpPr/>
          <p:nvPr userDrawn="1"/>
        </p:nvSpPr>
        <p:spPr>
          <a:xfrm>
            <a:off x="0" y="5611091"/>
            <a:ext cx="12192000" cy="1246908"/>
          </a:xfrm>
          <a:prstGeom prst="rect">
            <a:avLst/>
          </a:prstGeom>
          <a:gradFill flip="none" rotWithShape="1">
            <a:gsLst>
              <a:gs pos="10000">
                <a:srgbClr val="64C3FF"/>
              </a:gs>
              <a:gs pos="94000">
                <a:srgbClr val="007AC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24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122F6C-05B3-4491-BC06-4C8F05B21862}"/>
              </a:ext>
            </a:extLst>
          </p:cNvPr>
          <p:cNvCxnSpPr/>
          <p:nvPr userDrawn="1"/>
        </p:nvCxnSpPr>
        <p:spPr>
          <a:xfrm>
            <a:off x="9877147" y="5825067"/>
            <a:ext cx="0" cy="8702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6">
            <a:extLst>
              <a:ext uri="{FF2B5EF4-FFF2-40B4-BE49-F238E27FC236}">
                <a16:creationId xmlns:a16="http://schemas.microsoft.com/office/drawing/2014/main" id="{0ADEFCA2-4BE0-4B38-AB8D-F40650DD8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83" y="5739471"/>
            <a:ext cx="9423852" cy="990148"/>
          </a:xfrm>
          <a:prstGeom prst="rect">
            <a:avLst/>
          </a:prstGeom>
        </p:spPr>
        <p:txBody>
          <a:bodyPr anchor="ctr" anchorCtr="0"/>
          <a:lstStyle>
            <a:lvl1pPr algn="r">
              <a:defRPr sz="4800" b="0" cap="none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A0121D8-D4CC-4C6D-A1B7-47A4DE2F00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01810" y="6098817"/>
            <a:ext cx="1729317" cy="618067"/>
          </a:xfrm>
          <a:prstGeom prst="rect">
            <a:avLst/>
          </a:prstGeom>
        </p:spPr>
        <p:txBody>
          <a:bodyPr/>
          <a:lstStyle>
            <a:lvl1pPr marL="0" indent="0"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 cap="none" dirty="0" smtClean="0">
                <a:ln w="3175" cmpd="sng"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 cap="none" dirty="0" smtClean="0">
                <a:ln w="3175" cmpd="sng">
                  <a:noFill/>
                </a:ln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 cap="none" dirty="0" smtClean="0">
                <a:ln w="3175" cmpd="sng">
                  <a:noFill/>
                </a:ln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0" indent="0"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 cap="none" dirty="0" smtClean="0">
                <a:ln w="3175" cmpd="sng">
                  <a:noFill/>
                </a:ln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 cap="none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Month YYYY</a:t>
            </a:r>
          </a:p>
        </p:txBody>
      </p:sp>
    </p:spTree>
    <p:extLst>
      <p:ext uri="{BB962C8B-B14F-4D97-AF65-F5344CB8AC3E}">
        <p14:creationId xmlns:p14="http://schemas.microsoft.com/office/powerpoint/2010/main" val="3942614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ndAc>
      <p:stSnd>
        <p:snd r:embed="rId1" name="click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ar windfarm cov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6629FED-E2D1-44B3-927D-A34A8D5420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817" y="5787196"/>
            <a:ext cx="11742364" cy="740469"/>
          </a:xfrm>
        </p:spPr>
        <p:txBody>
          <a:bodyPr anchor="b">
            <a:noAutofit/>
          </a:bodyPr>
          <a:lstStyle>
            <a:lvl1pPr algn="ctr">
              <a:defRPr lang="en-NZ" sz="4800" b="1" i="0" smtClean="0">
                <a:solidFill>
                  <a:srgbClr val="008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cap="none" baseline="0"/>
              <a:t>Click to edit master style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0374CB-FD2B-4D45-832B-9D2A7E744DD1}"/>
              </a:ext>
            </a:extLst>
          </p:cNvPr>
          <p:cNvSpPr/>
          <p:nvPr userDrawn="1"/>
        </p:nvSpPr>
        <p:spPr>
          <a:xfrm>
            <a:off x="0" y="6648451"/>
            <a:ext cx="12192000" cy="209548"/>
          </a:xfrm>
          <a:prstGeom prst="rect">
            <a:avLst/>
          </a:prstGeom>
          <a:gradFill flip="none" rotWithShape="1">
            <a:gsLst>
              <a:gs pos="10000">
                <a:srgbClr val="64C3FF"/>
              </a:gs>
              <a:gs pos="94000">
                <a:srgbClr val="007AC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2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DAC7F7-C156-43D8-A2EA-DA7DED6601A9}"/>
              </a:ext>
            </a:extLst>
          </p:cNvPr>
          <p:cNvSpPr txBox="1"/>
          <p:nvPr userDrawn="1"/>
        </p:nvSpPr>
        <p:spPr>
          <a:xfrm>
            <a:off x="328579" y="6592658"/>
            <a:ext cx="115607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2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Proprietary and Confidential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A16AF2-0BBF-4062-99D2-AB19F2EAA857}"/>
              </a:ext>
            </a:extLst>
          </p:cNvPr>
          <p:cNvSpPr txBox="1"/>
          <p:nvPr userDrawn="1"/>
        </p:nvSpPr>
        <p:spPr>
          <a:xfrm>
            <a:off x="224816" y="276698"/>
            <a:ext cx="1037619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77553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ndAc>
      <p:stSnd>
        <p:snd r:embed="rId1" name="click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8217-4623-48A2-893F-DFAB27ADA0C6}" type="datetime1">
              <a:rPr lang="en-US" smtClean="0"/>
              <a:t>9/21/2022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465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94D76-E80D-417D-91DC-86BCC0B6A060}" type="datetime1">
              <a:rPr lang="en-US" smtClean="0"/>
              <a:t>9/21/2022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783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D87D-A2CD-489B-9088-289CD85DBF3D}" type="datetime1">
              <a:rPr lang="en-US" smtClean="0"/>
              <a:t>9/21/2022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359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5FA0A-0C60-45E9-865B-E7CB51A466D7}" type="datetime1">
              <a:rPr lang="en-US" smtClean="0"/>
              <a:t>9/21/2022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925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1ECC4-B65B-47F6-A9B3-85E60245C869}" type="datetime1">
              <a:rPr lang="en-US" smtClean="0"/>
              <a:t>9/21/2022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543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EEFAB-8840-467F-9A91-556589D74991}" type="datetime1">
              <a:rPr lang="en-US" smtClean="0"/>
              <a:t>9/21/2022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93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8BFF8500-F4CD-4C72-AE08-43D666BBFA37}" type="datetime1">
              <a:rPr lang="en-US" smtClean="0"/>
              <a:t>9/21/2022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PROPRIETARY AND 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184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222E9E-619D-4BC0-9885-2628DF322CB9}" type="datetime1">
              <a:rPr lang="en-US" smtClean="0"/>
              <a:t>9/21/2022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r>
              <a:rPr lang="en-US"/>
              <a:t>PROPRIETARY AND 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613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30341136-BD34-4B72-9F3E-E6698C89B072}" type="datetime1">
              <a:rPr lang="en-US" smtClean="0"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PROPRIETARY AND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0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  <p:sldLayoutId id="2147483672" r:id="rId11"/>
    <p:sldLayoutId id="2147483673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A8DAF2-5137-4FA6-AFDD-C4F6391403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15343" y="133639"/>
            <a:ext cx="7961313" cy="1279525"/>
          </a:xfrm>
          <a:solidFill>
            <a:srgbClr val="BFBFBF">
              <a:alpha val="30196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Sales and Marketing Dashboard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C34868-2714-DB4B-81AC-B468C293AE0C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E850E23-FECF-D735-BCB0-39AF7B18AF37}"/>
              </a:ext>
            </a:extLst>
          </p:cNvPr>
          <p:cNvSpPr txBox="1">
            <a:spLocks/>
          </p:cNvSpPr>
          <p:nvPr/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Calibri" panose="020F0502020204030204" pitchFamily="34" charset="0"/>
              <a:buNone/>
            </a:pPr>
            <a:r>
              <a:rPr lang="en-US" sz="1500" cap="all" spc="200">
                <a:solidFill>
                  <a:srgbClr val="FFFFFF"/>
                </a:solidFill>
              </a:rPr>
              <a:t>Month, Day, Year</a:t>
            </a:r>
            <a:endParaRPr lang="en-US" sz="1500" cap="all" spc="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24175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B0A6F6-CF80-4723-8FCE-7ADD99BAC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Total Value of Opportunities Created</a:t>
            </a:r>
            <a:br>
              <a:rPr lang="en-US" dirty="0"/>
            </a:br>
            <a:r>
              <a:rPr lang="en-US" dirty="0">
                <a:latin typeface="Calibri"/>
                <a:cs typeface="Calibri"/>
              </a:rPr>
              <a:t> by Month and Region</a:t>
            </a:r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388D9AD-F469-490C-BFD8-733FAE06E5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6101074"/>
              </p:ext>
            </p:extLst>
          </p:nvPr>
        </p:nvGraphicFramePr>
        <p:xfrm>
          <a:off x="1460672" y="2085659"/>
          <a:ext cx="9270655" cy="4296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8199701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7B2FB-5D36-495D-AE0D-070D2A7E1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Total Value of Closed Won</a:t>
            </a:r>
            <a:br>
              <a:rPr lang="en-US"/>
            </a:br>
            <a:r>
              <a:rPr lang="en-US"/>
              <a:t> by Month and Service 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D39122-0961-40BA-A1CC-A1C556621E28}"/>
              </a:ext>
            </a:extLst>
          </p:cNvPr>
          <p:cNvSpPr txBox="1"/>
          <p:nvPr/>
        </p:nvSpPr>
        <p:spPr>
          <a:xfrm>
            <a:off x="3375296" y="6027074"/>
            <a:ext cx="5441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Figures based on Opportunity Close Date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20489E0-1C82-42A9-9265-ACC74F95CE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0909722"/>
              </p:ext>
            </p:extLst>
          </p:nvPr>
        </p:nvGraphicFramePr>
        <p:xfrm>
          <a:off x="1396774" y="1933561"/>
          <a:ext cx="8495371" cy="4050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29CE55A-6D7C-E7FB-2878-321AE877A227}"/>
              </a:ext>
            </a:extLst>
          </p:cNvPr>
          <p:cNvSpPr/>
          <p:nvPr/>
        </p:nvSpPr>
        <p:spPr>
          <a:xfrm>
            <a:off x="10176726" y="3463516"/>
            <a:ext cx="1682765" cy="99014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Jan – $X.XM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Feb – $X.XM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Mar - $X.XM</a:t>
            </a:r>
          </a:p>
        </p:txBody>
      </p:sp>
    </p:spTree>
    <p:extLst>
      <p:ext uri="{BB962C8B-B14F-4D97-AF65-F5344CB8AC3E}">
        <p14:creationId xmlns:p14="http://schemas.microsoft.com/office/powerpoint/2010/main" val="267039262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7B2FB-5D36-495D-AE0D-070D2A7E1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Total Value of Closed Won</a:t>
            </a:r>
            <a:br>
              <a:rPr lang="en-US"/>
            </a:br>
            <a:r>
              <a:rPr lang="en-US"/>
              <a:t> by Month and Region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AF823F-D695-4DF1-B56A-B517D0233A84}"/>
              </a:ext>
            </a:extLst>
          </p:cNvPr>
          <p:cNvSpPr txBox="1"/>
          <p:nvPr/>
        </p:nvSpPr>
        <p:spPr>
          <a:xfrm>
            <a:off x="3405776" y="5974647"/>
            <a:ext cx="5441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Figures based on Opportunity Close Date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45A5512-58A5-443A-8469-2F24BF5CD9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2675556"/>
              </p:ext>
            </p:extLst>
          </p:nvPr>
        </p:nvGraphicFramePr>
        <p:xfrm>
          <a:off x="1650538" y="1962871"/>
          <a:ext cx="9785005" cy="4247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6155937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7B2FB-5D36-495D-AE0D-070D2A7E1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Total Value of Closed Lost</a:t>
            </a:r>
            <a:br>
              <a:rPr lang="en-US"/>
            </a:br>
            <a:r>
              <a:rPr lang="en-US"/>
              <a:t> by Month and Service 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776F97-B76B-431B-BCA0-CC4FDE7A354F}"/>
              </a:ext>
            </a:extLst>
          </p:cNvPr>
          <p:cNvSpPr txBox="1"/>
          <p:nvPr/>
        </p:nvSpPr>
        <p:spPr>
          <a:xfrm>
            <a:off x="3094805" y="5954935"/>
            <a:ext cx="5441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Figures based on Opportunity Close Date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E15EB13-422C-45DD-BD8D-06A0C10891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9465775"/>
              </p:ext>
            </p:extLst>
          </p:nvPr>
        </p:nvGraphicFramePr>
        <p:xfrm>
          <a:off x="1253964" y="1731412"/>
          <a:ext cx="9123091" cy="4454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EFCD59D-AB62-432F-B028-2658FAA064DA}"/>
              </a:ext>
            </a:extLst>
          </p:cNvPr>
          <p:cNvSpPr/>
          <p:nvPr/>
        </p:nvSpPr>
        <p:spPr>
          <a:xfrm>
            <a:off x="10176726" y="3463516"/>
            <a:ext cx="1682765" cy="99014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Jan – $X.XM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Feb – $X.XM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Mar - $X.XM</a:t>
            </a:r>
          </a:p>
        </p:txBody>
      </p:sp>
    </p:spTree>
    <p:extLst>
      <p:ext uri="{BB962C8B-B14F-4D97-AF65-F5344CB8AC3E}">
        <p14:creationId xmlns:p14="http://schemas.microsoft.com/office/powerpoint/2010/main" val="173708715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7B2FB-5D36-495D-AE0D-070D2A7E1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Total Value of Closed Lost</a:t>
            </a:r>
            <a:br>
              <a:rPr lang="en-US"/>
            </a:br>
            <a:r>
              <a:rPr lang="en-US"/>
              <a:t> by Month and Region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F8C775-22C7-47FF-B037-627C252674CD}"/>
              </a:ext>
            </a:extLst>
          </p:cNvPr>
          <p:cNvSpPr txBox="1"/>
          <p:nvPr/>
        </p:nvSpPr>
        <p:spPr>
          <a:xfrm>
            <a:off x="3405776" y="5929248"/>
            <a:ext cx="5441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Figures based on Opportunity Close Date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4E41067-F7CB-4834-91D8-2C3BAE9A60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2210566"/>
              </p:ext>
            </p:extLst>
          </p:nvPr>
        </p:nvGraphicFramePr>
        <p:xfrm>
          <a:off x="1847272" y="1895308"/>
          <a:ext cx="8497455" cy="4181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2962921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DEE3F-066A-4145-8C8A-D46A268CA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Average Age of all Open Opportunities (days)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F7D0E0-DF43-4D8F-98FE-A326E31EEC95}"/>
              </a:ext>
            </a:extLst>
          </p:cNvPr>
          <p:cNvSpPr/>
          <p:nvPr/>
        </p:nvSpPr>
        <p:spPr>
          <a:xfrm>
            <a:off x="9509759" y="3141577"/>
            <a:ext cx="2391965" cy="85168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Oldest outstanding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1,604 days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BE1D651-D544-48B0-A0F2-15A0125CB4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4124764"/>
              </p:ext>
            </p:extLst>
          </p:nvPr>
        </p:nvGraphicFramePr>
        <p:xfrm>
          <a:off x="2313708" y="1838143"/>
          <a:ext cx="7196051" cy="4310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9065545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DEE3F-066A-4145-8C8A-D46A268CA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Total Value of Committed Opportunities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71D4BCC-A8F1-430D-BB19-A48E224C15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0183149"/>
              </p:ext>
            </p:extLst>
          </p:nvPr>
        </p:nvGraphicFramePr>
        <p:xfrm>
          <a:off x="2074858" y="1874630"/>
          <a:ext cx="8042283" cy="4386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5394221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38E4B-F697-4069-A5DA-548A990EA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Marketing Metrics</a:t>
            </a:r>
          </a:p>
        </p:txBody>
      </p:sp>
    </p:spTree>
    <p:extLst>
      <p:ext uri="{BB962C8B-B14F-4D97-AF65-F5344CB8AC3E}">
        <p14:creationId xmlns:p14="http://schemas.microsoft.com/office/powerpoint/2010/main" val="152154317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snow, mountain, outdoor, nature&#10;&#10;Description automatically generated">
            <a:extLst>
              <a:ext uri="{FF2B5EF4-FFF2-40B4-BE49-F238E27FC236}">
                <a16:creationId xmlns:a16="http://schemas.microsoft.com/office/drawing/2014/main" id="{518B378D-AD22-D392-6915-81D4A7793C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938" b="4938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169AB2-AD88-4398-9745-3390434D1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Marketing Metrics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1817E-67AF-826B-5395-2631FFE7762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2538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1DFA96-D360-4F7F-BEE7-5AEEB9343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Website Traffic Trend – Calendar Year by Month</a:t>
            </a:r>
          </a:p>
        </p:txBody>
      </p:sp>
      <p:pic>
        <p:nvPicPr>
          <p:cNvPr id="2" name="Picture 4" descr="A picture containing screenshot&#10;&#10;Description generated with very high confidence">
            <a:extLst>
              <a:ext uri="{FF2B5EF4-FFF2-40B4-BE49-F238E27FC236}">
                <a16:creationId xmlns:a16="http://schemas.microsoft.com/office/drawing/2014/main" id="{B3489D58-7401-4282-95DC-E4B54CA2A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18" y="1986967"/>
            <a:ext cx="7812232" cy="4344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071503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snow, mountain, outdoor, nature&#10;&#10;Description automatically generated">
            <a:extLst>
              <a:ext uri="{FF2B5EF4-FFF2-40B4-BE49-F238E27FC236}">
                <a16:creationId xmlns:a16="http://schemas.microsoft.com/office/drawing/2014/main" id="{518B378D-AD22-D392-6915-81D4A7793C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938" b="4938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169AB2-AD88-4398-9745-3390434D1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 Takeaways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1817E-67AF-826B-5395-2631FFE7762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3136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1DFA96-D360-4F7F-BEE7-5AEEB9343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Website Traffic Trend – Last Month by Day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6CB837-A53F-4ADC-ACC7-C09AD79A4B02}"/>
              </a:ext>
            </a:extLst>
          </p:cNvPr>
          <p:cNvSpPr/>
          <p:nvPr/>
        </p:nvSpPr>
        <p:spPr>
          <a:xfrm>
            <a:off x="10252148" y="2882207"/>
            <a:ext cx="1562292" cy="11771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Dec – X,XXX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Jan – X,XXX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Feb – X,XXX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Mar – X,XXX</a:t>
            </a:r>
          </a:p>
        </p:txBody>
      </p:sp>
      <p:pic>
        <p:nvPicPr>
          <p:cNvPr id="2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789F12C7-240E-4547-A0D3-7A1E8B604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307" y="2037701"/>
            <a:ext cx="6415385" cy="4043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266125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CB60D-991A-470E-8BFE-70708D343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Website Audience Snapshot Last Month</a:t>
            </a:r>
          </a:p>
        </p:txBody>
      </p:sp>
      <p:pic>
        <p:nvPicPr>
          <p:cNvPr id="3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48161E9-ADFA-4A65-AB8D-7C97D3B40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510" y="2100105"/>
            <a:ext cx="8244979" cy="3959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064439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1DFA96-D360-4F7F-BEE7-5AEEB9343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LinkedIn Traffic Trend – Calendar Year by Month</a:t>
            </a:r>
          </a:p>
        </p:txBody>
      </p:sp>
      <p:pic>
        <p:nvPicPr>
          <p:cNvPr id="2" name="Picture 4" descr="A screenshot of a map&#10;&#10;Description generated with very high confidence">
            <a:extLst>
              <a:ext uri="{FF2B5EF4-FFF2-40B4-BE49-F238E27FC236}">
                <a16:creationId xmlns:a16="http://schemas.microsoft.com/office/drawing/2014/main" id="{52A4E262-BC2A-44EE-9D99-BA537F5B4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045" y="2144517"/>
            <a:ext cx="8523909" cy="3847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376425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map&#10;&#10;Description generated with very high confidence">
            <a:extLst>
              <a:ext uri="{FF2B5EF4-FFF2-40B4-BE49-F238E27FC236}">
                <a16:creationId xmlns:a16="http://schemas.microsoft.com/office/drawing/2014/main" id="{18FC7AE4-FD1B-418A-9ECB-085CC1A85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796" y="2152359"/>
            <a:ext cx="8537367" cy="379520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E27A169-83A3-48EF-B4EB-DFD9AB72A960}"/>
              </a:ext>
            </a:extLst>
          </p:cNvPr>
          <p:cNvSpPr/>
          <p:nvPr/>
        </p:nvSpPr>
        <p:spPr>
          <a:xfrm>
            <a:off x="5003524" y="3087701"/>
            <a:ext cx="136853" cy="145909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</a:t>
            </a:r>
            <a:endParaRPr lang="en-US" sz="2133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4788E7F-4CF7-4F22-8508-25724CB3766A}"/>
              </a:ext>
            </a:extLst>
          </p:cNvPr>
          <p:cNvSpPr/>
          <p:nvPr/>
        </p:nvSpPr>
        <p:spPr>
          <a:xfrm>
            <a:off x="4667161" y="3402861"/>
            <a:ext cx="136853" cy="145909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3</a:t>
            </a:r>
            <a:endParaRPr lang="en-US" sz="2133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ACE765-ED1C-47DE-8A5B-14A1095D780F}"/>
              </a:ext>
            </a:extLst>
          </p:cNvPr>
          <p:cNvSpPr txBox="1"/>
          <p:nvPr/>
        </p:nvSpPr>
        <p:spPr>
          <a:xfrm>
            <a:off x="7747203" y="2423614"/>
            <a:ext cx="3611847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pPr marL="304792" indent="-304792">
              <a:buAutoNum type="arabicPeriod"/>
            </a:pPr>
            <a:r>
              <a:rPr lang="en-US" sz="1600" dirty="0">
                <a:latin typeface="Calibri"/>
                <a:cs typeface="Calibri"/>
              </a:rPr>
              <a:t>XXX seeking principal engineer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4792" indent="-304792">
              <a:buAutoNum type="arabicPeriod"/>
            </a:pPr>
            <a:r>
              <a:rPr lang="en-US" sz="1600" dirty="0">
                <a:latin typeface="Calibri"/>
                <a:cs typeface="Calibri"/>
              </a:rPr>
              <a:t>CEO to deliver DSPS keynote</a:t>
            </a:r>
            <a:br>
              <a:rPr lang="en-US" sz="1600" dirty="0">
                <a:latin typeface="Calibri"/>
                <a:cs typeface="Calibri"/>
              </a:rPr>
            </a:br>
            <a:r>
              <a:rPr lang="en-US" sz="1600" dirty="0">
                <a:latin typeface="Calibri"/>
                <a:cs typeface="Calibri"/>
              </a:rPr>
              <a:t>Hiring notice – Principal Engineer</a:t>
            </a:r>
            <a:endParaRPr lang="en-US" sz="2400" dirty="0"/>
          </a:p>
          <a:p>
            <a:pPr marL="304792" indent="-304792">
              <a:buAutoNum type="arabicPeriod"/>
            </a:pPr>
            <a:r>
              <a:rPr lang="en-US" sz="1600" dirty="0">
                <a:latin typeface="Calibri"/>
                <a:cs typeface="Calibri"/>
              </a:rPr>
              <a:t>XXX News – photo of Ramboll team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1895EE07-B9E1-4833-A48A-FA2A47216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LinkedIn Traffic Trend – Last Month by Day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DC29B6A-A187-4C0C-AABC-2D0574155074}"/>
              </a:ext>
            </a:extLst>
          </p:cNvPr>
          <p:cNvSpPr/>
          <p:nvPr/>
        </p:nvSpPr>
        <p:spPr>
          <a:xfrm>
            <a:off x="3008273" y="3586839"/>
            <a:ext cx="136853" cy="145909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</a:t>
            </a:r>
            <a:endParaRPr lang="en-US" sz="2133" dirty="0"/>
          </a:p>
        </p:txBody>
      </p:sp>
    </p:spTree>
    <p:extLst>
      <p:ext uri="{BB962C8B-B14F-4D97-AF65-F5344CB8AC3E}">
        <p14:creationId xmlns:p14="http://schemas.microsoft.com/office/powerpoint/2010/main" val="2449534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CB60D-991A-470E-8BFE-70708D343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LinkedIn Demographics Calendar Year to Date</a:t>
            </a:r>
          </a:p>
        </p:txBody>
      </p:sp>
      <p:pic>
        <p:nvPicPr>
          <p:cNvPr id="3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A34E55A-167D-48C5-AC10-C52BE8FB5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276" y="2299139"/>
            <a:ext cx="9897433" cy="3770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947899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10BF6-6070-401E-8BB5-3E383E03C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LinkedIn Followers – Total &amp;Last Year by Month</a:t>
            </a:r>
            <a:endParaRPr lang="en-US"/>
          </a:p>
        </p:txBody>
      </p:sp>
      <p:pic>
        <p:nvPicPr>
          <p:cNvPr id="4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7330C241-67C2-4B03-B548-3F9A7492F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023" y="2122287"/>
            <a:ext cx="7001062" cy="4079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4956189E-4396-4F64-8CF1-2B641FD6D15D}"/>
              </a:ext>
            </a:extLst>
          </p:cNvPr>
          <p:cNvSpPr/>
          <p:nvPr/>
        </p:nvSpPr>
        <p:spPr>
          <a:xfrm>
            <a:off x="3409831" y="2362103"/>
            <a:ext cx="1304440" cy="645763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Our goal is </a:t>
            </a:r>
            <a:r>
              <a:rPr lang="en-US" sz="1200" dirty="0" err="1"/>
              <a:t>XXk</a:t>
            </a:r>
            <a:r>
              <a:rPr lang="en-US" sz="1200" dirty="0"/>
              <a:t> followers</a:t>
            </a:r>
          </a:p>
        </p:txBody>
      </p:sp>
    </p:spTree>
    <p:extLst>
      <p:ext uri="{BB962C8B-B14F-4D97-AF65-F5344CB8AC3E}">
        <p14:creationId xmlns:p14="http://schemas.microsoft.com/office/powerpoint/2010/main" val="2668641650"/>
      </p:ext>
    </p:extLst>
  </p:cSld>
  <p:clrMapOvr>
    <a:masterClrMapping/>
  </p:clrMapOvr>
  <p:transition>
    <p:sndAc>
      <p:stSnd>
        <p:snd r:embed="rId2" name="click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18208B-1C09-4103-8604-B05A16841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BA6E462-BBB5-4F87-B63E-4938BA6A7C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Contact name</a:t>
            </a:r>
            <a:br>
              <a:rPr lang="en-US" b="1" dirty="0"/>
            </a:br>
            <a:r>
              <a:rPr lang="en-US" dirty="0"/>
              <a:t>Phone</a:t>
            </a:r>
            <a:br>
              <a:rPr lang="en-US" dirty="0"/>
            </a:br>
            <a:r>
              <a:rPr lang="en-US" dirty="0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1716374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55154B-270A-41BD-8E66-75B7DD8D6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88908"/>
            <a:ext cx="10058400" cy="748452"/>
          </a:xfrm>
        </p:spPr>
        <p:txBody>
          <a:bodyPr/>
          <a:lstStyle/>
          <a:p>
            <a:r>
              <a:rPr lang="en-US" dirty="0"/>
              <a:t>Top Takeaways in March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106916-A09E-48DC-95AA-5F1AEA6F4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endParaRPr lang="en-US" sz="2400"/>
          </a:p>
          <a:p>
            <a:endParaRPr lang="en-US" sz="240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17167E2-DFC1-4F98-A3AC-A86702E98970}"/>
              </a:ext>
            </a:extLst>
          </p:cNvPr>
          <p:cNvSpPr txBox="1">
            <a:spLocks/>
          </p:cNvSpPr>
          <p:nvPr/>
        </p:nvSpPr>
        <p:spPr>
          <a:xfrm>
            <a:off x="6096000" y="1414101"/>
            <a:ext cx="5124173" cy="38574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ts val="0"/>
              </a:spcBef>
              <a:buClr>
                <a:srgbClr val="FFC000"/>
              </a:buClr>
              <a:buSzPct val="100000"/>
              <a:buFont typeface="Wingdings 3" panose="05040102010807070707" pitchFamily="18" charset="2"/>
              <a:buChar char="}"/>
              <a:defRPr sz="2000" b="0" kern="120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AC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585" indent="-609585">
              <a:buFont typeface="+mj-lt"/>
              <a:buAutoNum type="arabicPeriod"/>
            </a:pPr>
            <a:endParaRPr lang="en-US" sz="240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6955FA0-B3B5-4F84-81B0-B6083EBE94BB}"/>
              </a:ext>
            </a:extLst>
          </p:cNvPr>
          <p:cNvSpPr txBox="1">
            <a:spLocks/>
          </p:cNvSpPr>
          <p:nvPr/>
        </p:nvSpPr>
        <p:spPr>
          <a:xfrm>
            <a:off x="5733774" y="1414102"/>
            <a:ext cx="5124173" cy="37779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ts val="0"/>
              </a:spcBef>
              <a:buClr>
                <a:srgbClr val="FFC000"/>
              </a:buClr>
              <a:buSzPct val="100000"/>
              <a:buFont typeface="Wingdings 3" panose="05040102010807070707" pitchFamily="18" charset="2"/>
              <a:buChar char="}"/>
              <a:defRPr sz="2000" b="0" kern="120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AC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endParaRPr lang="en-US" sz="2400"/>
          </a:p>
          <a:p>
            <a:pPr>
              <a:buFont typeface="+mj-lt"/>
              <a:buAutoNum type="arabicPeriod"/>
            </a:pPr>
            <a:endParaRPr lang="en-US" sz="2400"/>
          </a:p>
          <a:p>
            <a:pPr>
              <a:buFont typeface="+mj-lt"/>
              <a:buAutoNum type="arabicPeriod"/>
            </a:pPr>
            <a:endParaRPr lang="en-US" sz="2400"/>
          </a:p>
          <a:p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573DE4-A3D4-4B0E-B9E4-639EF8B887FA}"/>
              </a:ext>
            </a:extLst>
          </p:cNvPr>
          <p:cNvSpPr txBox="1"/>
          <p:nvPr/>
        </p:nvSpPr>
        <p:spPr>
          <a:xfrm>
            <a:off x="686035" y="3691045"/>
            <a:ext cx="5306743" cy="2965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>
                <a:latin typeface="Calibri Light" panose="020F0302020204030204" pitchFamily="34" charset="0"/>
                <a:cs typeface="Calibri Light" panose="020F0302020204030204" pitchFamily="34" charset="0"/>
              </a:rPr>
              <a:t>Highest value of deals created by far in FY20 - $X.XM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1867" dirty="0">
                <a:latin typeface="Calibri Light" panose="020F0302020204030204" pitchFamily="34" charset="0"/>
                <a:cs typeface="Calibri Light" panose="020F0302020204030204" pitchFamily="34" charset="0"/>
              </a:rPr>
              <a:t>$X.XM in the US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1867" dirty="0">
                <a:latin typeface="Calibri Light" panose="020F0302020204030204" pitchFamily="34" charset="0"/>
                <a:cs typeface="Calibri Light" panose="020F0302020204030204" pitchFamily="34" charset="0"/>
              </a:rPr>
              <a:t>$X.XM in electrical engineering and $X.X in SCADA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>
                <a:latin typeface="Calibri Light" panose="020F0302020204030204" pitchFamily="34" charset="0"/>
                <a:cs typeface="Calibri Light" panose="020F0302020204030204" pitchFamily="34" charset="0"/>
              </a:rPr>
              <a:t>Highest value of deals won by far in FY20 - $XM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1867" dirty="0">
                <a:latin typeface="Calibri Light" panose="020F0302020204030204" pitchFamily="34" charset="0"/>
                <a:cs typeface="Calibri Light" panose="020F0302020204030204" pitchFamily="34" charset="0"/>
              </a:rPr>
              <a:t>$X.XM in Australia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1867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1867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990575" lvl="1" indent="-380990">
              <a:buFont typeface="Arial" panose="020B0604020202020204" pitchFamily="34" charset="0"/>
              <a:buChar char="•"/>
            </a:pPr>
            <a:endParaRPr lang="en-US" sz="1867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12254B-D06F-4D7C-A1D7-F54A9D5A5EC7}"/>
              </a:ext>
            </a:extLst>
          </p:cNvPr>
          <p:cNvSpPr txBox="1"/>
          <p:nvPr/>
        </p:nvSpPr>
        <p:spPr>
          <a:xfrm>
            <a:off x="6384710" y="3661758"/>
            <a:ext cx="5306743" cy="2390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>
                <a:latin typeface="Calibri Light" panose="020F0302020204030204" pitchFamily="34" charset="0"/>
                <a:cs typeface="Calibri Light" panose="020F0302020204030204" pitchFamily="34" charset="0"/>
              </a:rPr>
              <a:t>Drop of $X.XM in total value in March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1867" dirty="0">
                <a:latin typeface="Calibri Light" panose="020F0302020204030204" pitchFamily="34" charset="0"/>
                <a:cs typeface="Calibri Light" panose="020F0302020204030204" pitchFamily="34" charset="0"/>
              </a:rPr>
              <a:t>These were primarily early stage deals so the weighted value only decreased $X.XM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1867" dirty="0">
                <a:latin typeface="Calibri Light" panose="020F0302020204030204" pitchFamily="34" charset="0"/>
                <a:cs typeface="Calibri Light" panose="020F0302020204030204" pitchFamily="34" charset="0"/>
              </a:rPr>
              <a:t>Caused by $X.XM in wins in APAC and $XM in lost deals in Europe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1867" dirty="0">
                <a:latin typeface="Calibri Light" panose="020F0302020204030204" pitchFamily="34" charset="0"/>
                <a:cs typeface="Calibri Light" panose="020F0302020204030204" pitchFamily="34" charset="0"/>
              </a:rPr>
              <a:t>$X.XM reduction in WEMS, $X.XM in SCADA, $XXXK in HVDC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1867" dirty="0">
                <a:latin typeface="Calibri Light" panose="020F0302020204030204" pitchFamily="34" charset="0"/>
                <a:cs typeface="Calibri Light" panose="020F0302020204030204" pitchFamily="34" charset="0"/>
              </a:rPr>
              <a:t>Offset by significant value created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1A5C63-36B2-416E-B169-04E465D3B214}"/>
              </a:ext>
            </a:extLst>
          </p:cNvPr>
          <p:cNvSpPr txBox="1"/>
          <p:nvPr/>
        </p:nvSpPr>
        <p:spPr>
          <a:xfrm>
            <a:off x="683120" y="1993493"/>
            <a:ext cx="11094720" cy="152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/>
              <a:t>March was massively variable with significant value added to and taken from the pipeline. We had a great month in terms of wins and creating new deals while at the same time closing-lost $X.XM, nearly $X.XM more than any other month in FY20. Fortunately, these were largely early stage deals, so had a muted impact on the weighted pipeline. I expect we will see more deals closed-lost or delayed in the coming months, making bringing in new deals even more critical than usual.</a:t>
            </a:r>
          </a:p>
        </p:txBody>
      </p:sp>
    </p:spTree>
    <p:extLst>
      <p:ext uri="{BB962C8B-B14F-4D97-AF65-F5344CB8AC3E}">
        <p14:creationId xmlns:p14="http://schemas.microsoft.com/office/powerpoint/2010/main" val="271277739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snow, mountain, outdoor, nature&#10;&#10;Description automatically generated">
            <a:extLst>
              <a:ext uri="{FF2B5EF4-FFF2-40B4-BE49-F238E27FC236}">
                <a16:creationId xmlns:a16="http://schemas.microsoft.com/office/drawing/2014/main" id="{518B378D-AD22-D392-6915-81D4A7793C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938" b="4938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169AB2-AD88-4398-9745-3390434D1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Metrics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1817E-67AF-826B-5395-2631FFE7762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9644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7B2FB-5D36-495D-AE0D-070D2A7E1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Total Value of Open Opportunities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58836A-03B0-4AB6-B4A1-8B3141800555}"/>
              </a:ext>
            </a:extLst>
          </p:cNvPr>
          <p:cNvSpPr txBox="1"/>
          <p:nvPr/>
        </p:nvSpPr>
        <p:spPr>
          <a:xfrm>
            <a:off x="1764944" y="5926494"/>
            <a:ext cx="8251554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latin typeface="Calibri Light" panose="020F0302020204030204" pitchFamily="34" charset="0"/>
                <a:cs typeface="Calibri Light" panose="020F0302020204030204" pitchFamily="34" charset="0"/>
              </a:rPr>
              <a:t>* Open Opportunity = Qualifying, Proposal, Negotiating, Won Not Booked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5213607-FEAD-4C4B-8F78-7124351673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8312747"/>
              </p:ext>
            </p:extLst>
          </p:nvPr>
        </p:nvGraphicFramePr>
        <p:xfrm>
          <a:off x="2355273" y="1688070"/>
          <a:ext cx="6922078" cy="4115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0341671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7B2FB-5D36-495D-AE0D-070D2A7E1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Total Value of Open Opportunities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58836A-03B0-4AB6-B4A1-8B3141800555}"/>
              </a:ext>
            </a:extLst>
          </p:cNvPr>
          <p:cNvSpPr txBox="1"/>
          <p:nvPr/>
        </p:nvSpPr>
        <p:spPr>
          <a:xfrm>
            <a:off x="2000703" y="6019686"/>
            <a:ext cx="8251554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latin typeface="Calibri Light" panose="020F0302020204030204" pitchFamily="34" charset="0"/>
                <a:cs typeface="Calibri Light" panose="020F0302020204030204" pitchFamily="34" charset="0"/>
              </a:rPr>
              <a:t>* Open Opportunity = Qualifying, Proposal, Negotiating, Won Not Booked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20182ECA-9585-4C3C-8769-35A6E24D05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5442315"/>
              </p:ext>
            </p:extLst>
          </p:nvPr>
        </p:nvGraphicFramePr>
        <p:xfrm>
          <a:off x="1260764" y="1843180"/>
          <a:ext cx="4743796" cy="4176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1DF381E-767A-4DDD-8BA9-72B42CB080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3744205"/>
              </p:ext>
            </p:extLst>
          </p:nvPr>
        </p:nvGraphicFramePr>
        <p:xfrm>
          <a:off x="6921567" y="1851985"/>
          <a:ext cx="4528754" cy="4167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0599877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7B2FB-5D36-495D-AE0D-070D2A7E1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Weighted Value of Open Opportunities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FAC8F5C-3FC9-4788-BC9A-304C9D390C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8296019"/>
              </p:ext>
            </p:extLst>
          </p:nvPr>
        </p:nvGraphicFramePr>
        <p:xfrm>
          <a:off x="2164685" y="1817493"/>
          <a:ext cx="7862629" cy="4138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818978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7B2FB-5D36-495D-AE0D-070D2A7E1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Weighted Value of Open Opportunities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372E2EB-E447-4F98-8CA2-EBA1F1A45A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2874869"/>
              </p:ext>
            </p:extLst>
          </p:nvPr>
        </p:nvGraphicFramePr>
        <p:xfrm>
          <a:off x="916525" y="1593273"/>
          <a:ext cx="4976277" cy="4473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4AD2B5F0-BD87-44B6-8D8A-0CA52B997E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4214255"/>
              </p:ext>
            </p:extLst>
          </p:nvPr>
        </p:nvGraphicFramePr>
        <p:xfrm>
          <a:off x="6743282" y="1593275"/>
          <a:ext cx="4976277" cy="4473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0547441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B0A6F6-CF80-4723-8FCE-7ADD99BAC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Total Value of Opportunities Created</a:t>
            </a:r>
            <a:br>
              <a:rPr lang="en-US" dirty="0"/>
            </a:br>
            <a:r>
              <a:rPr lang="en-US" dirty="0"/>
              <a:t> by Month and Service Line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CED3C4-D62F-48A2-8059-95A6BDFF331C}"/>
              </a:ext>
            </a:extLst>
          </p:cNvPr>
          <p:cNvSpPr/>
          <p:nvPr/>
        </p:nvSpPr>
        <p:spPr>
          <a:xfrm>
            <a:off x="10176726" y="3463516"/>
            <a:ext cx="1682765" cy="99014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Jan – $X.XM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Feb – $X.XM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Mar - $X.XM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6864E77-86B9-4E63-85DA-F7ECD84708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874602"/>
              </p:ext>
            </p:extLst>
          </p:nvPr>
        </p:nvGraphicFramePr>
        <p:xfrm>
          <a:off x="1097280" y="1716245"/>
          <a:ext cx="9143251" cy="4484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0779011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1_RetrospectVTI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33F84"/>
      </a:accent1>
      <a:accent2>
        <a:srgbClr val="3D1050"/>
      </a:accent2>
      <a:accent3>
        <a:srgbClr val="3B6CB1"/>
      </a:accent3>
      <a:accent4>
        <a:srgbClr val="2E9AD5"/>
      </a:accent4>
      <a:accent5>
        <a:srgbClr val="37C9EF"/>
      </a:accent5>
      <a:accent6>
        <a:srgbClr val="548DD4"/>
      </a:accent6>
      <a:hlink>
        <a:srgbClr val="0000FF"/>
      </a:hlink>
      <a:folHlink>
        <a:srgbClr val="800080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im Ritchie Template.potx" id="{DA7BAD20-4CF4-4E6E-913B-6A3403565245}" vid="{196E41F6-1370-4D51-BFF6-2D2820FA66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3EEFF0-FB57-4CB4-8BFC-DF397689E2E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AA3F7EDC-E5B4-4BBC-9D2A-CBE6D46C37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3932EF5-314F-409E-8020-FEE5FA0795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Tim Ritchie Template</Template>
  <TotalTime>60</TotalTime>
  <Words>603</Words>
  <Application>Microsoft Office PowerPoint</Application>
  <PresentationFormat>Widescreen</PresentationFormat>
  <Paragraphs>80</Paragraphs>
  <Slides>26</Slides>
  <Notes>7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Bookman Old Style</vt:lpstr>
      <vt:lpstr>Calibri</vt:lpstr>
      <vt:lpstr>Calibri Light</vt:lpstr>
      <vt:lpstr>Franklin Gothic Book</vt:lpstr>
      <vt:lpstr>Open Sans</vt:lpstr>
      <vt:lpstr>Wingdings 3</vt:lpstr>
      <vt:lpstr>1_RetrospectVTI</vt:lpstr>
      <vt:lpstr>Sales and Marketing Dashboard</vt:lpstr>
      <vt:lpstr>Top Takeaways</vt:lpstr>
      <vt:lpstr>Top Takeaways in March</vt:lpstr>
      <vt:lpstr>Sales Metrics</vt:lpstr>
      <vt:lpstr>Total Value of Open Opportunities</vt:lpstr>
      <vt:lpstr>Total Value of Open Opportunities</vt:lpstr>
      <vt:lpstr>Weighted Value of Open Opportunities</vt:lpstr>
      <vt:lpstr>Weighted Value of Open Opportunities</vt:lpstr>
      <vt:lpstr>Total Value of Opportunities Created  by Month and Service Line</vt:lpstr>
      <vt:lpstr>Total Value of Opportunities Created  by Month and Region</vt:lpstr>
      <vt:lpstr>Total Value of Closed Won  by Month and Service Line</vt:lpstr>
      <vt:lpstr>Total Value of Closed Won  by Month and Region</vt:lpstr>
      <vt:lpstr>Total Value of Closed Lost  by Month and Service Line</vt:lpstr>
      <vt:lpstr>Total Value of Closed Lost  by Month and Region</vt:lpstr>
      <vt:lpstr>Average Age of all Open Opportunities (days)</vt:lpstr>
      <vt:lpstr>Total Value of Committed Opportunities</vt:lpstr>
      <vt:lpstr>Marketing Metrics</vt:lpstr>
      <vt:lpstr>Marketing Metrics</vt:lpstr>
      <vt:lpstr>Website Traffic Trend – Calendar Year by Month</vt:lpstr>
      <vt:lpstr>Website Traffic Trend – Last Month by Day</vt:lpstr>
      <vt:lpstr>Website Audience Snapshot Last Month</vt:lpstr>
      <vt:lpstr>LinkedIn Traffic Trend – Calendar Year by Month</vt:lpstr>
      <vt:lpstr>LinkedIn Traffic Trend – Last Month by Day</vt:lpstr>
      <vt:lpstr>LinkedIn Demographics Calendar Year to Date</vt:lpstr>
      <vt:lpstr>LinkedIn Followers – Total &amp;Last Year by Month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Account Management Overview</dc:title>
  <dc:creator>Tim Ritchie</dc:creator>
  <cp:lastModifiedBy>Tim Ritchie</cp:lastModifiedBy>
  <cp:revision>4</cp:revision>
  <dcterms:created xsi:type="dcterms:W3CDTF">2022-02-07T23:58:22Z</dcterms:created>
  <dcterms:modified xsi:type="dcterms:W3CDTF">2022-09-21T21:22:25Z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