
<file path=[Content_Types].xml><?xml version="1.0" encoding="utf-8"?>
<Types xmlns="http://schemas.openxmlformats.org/package/2006/content-types">
  <Default Extension="png" ContentType="image/png"/>
  <Default Extension="rels" ContentType="application/vnd.openxmlformats-package.relationships+xml"/>
  <Default Extension="wav" ContentType="audio/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0"/>
  </p:notesMasterIdLst>
  <p:sldIdLst>
    <p:sldId id="298" r:id="rId5"/>
    <p:sldId id="334" r:id="rId6"/>
    <p:sldId id="519" r:id="rId7"/>
    <p:sldId id="514" r:id="rId8"/>
    <p:sldId id="518" r:id="rId9"/>
    <p:sldId id="515" r:id="rId10"/>
    <p:sldId id="516" r:id="rId11"/>
    <p:sldId id="517" r:id="rId12"/>
    <p:sldId id="520" r:id="rId13"/>
    <p:sldId id="513" r:id="rId14"/>
    <p:sldId id="491" r:id="rId15"/>
    <p:sldId id="523" r:id="rId16"/>
    <p:sldId id="521" r:id="rId17"/>
    <p:sldId id="524" r:id="rId18"/>
    <p:sldId id="33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349" autoAdjust="0"/>
  </p:normalViewPr>
  <p:slideViewPr>
    <p:cSldViewPr snapToGrid="0">
      <p:cViewPr varScale="1">
        <p:scale>
          <a:sx n="69" d="100"/>
          <a:sy n="69" d="100"/>
        </p:scale>
        <p:origin x="219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bg2"/>
              </a:solidFill>
              <a:ln>
                <a:noFill/>
              </a:ln>
              <a:effectLst/>
            </c:spPr>
            <c:extLst>
              <c:ext xmlns:c16="http://schemas.microsoft.com/office/drawing/2014/chart" uri="{C3380CC4-5D6E-409C-BE32-E72D297353CC}">
                <c16:uniqueId val="{00000001-C548-42C4-B5C9-5A3246B050E9}"/>
              </c:ext>
            </c:extLst>
          </c:dPt>
          <c:dPt>
            <c:idx val="1"/>
            <c:bubble3D val="0"/>
            <c:spPr>
              <a:solidFill>
                <a:schemeClr val="bg2">
                  <a:lumMod val="90000"/>
                </a:schemeClr>
              </a:solidFill>
              <a:ln>
                <a:noFill/>
              </a:ln>
              <a:effectLst/>
            </c:spPr>
            <c:extLst>
              <c:ext xmlns:c16="http://schemas.microsoft.com/office/drawing/2014/chart" uri="{C3380CC4-5D6E-409C-BE32-E72D297353CC}">
                <c16:uniqueId val="{00000003-C548-42C4-B5C9-5A3246B050E9}"/>
              </c:ext>
            </c:extLst>
          </c:dPt>
          <c:dPt>
            <c:idx val="2"/>
            <c:bubble3D val="0"/>
            <c:spPr>
              <a:solidFill>
                <a:schemeClr val="bg2">
                  <a:lumMod val="75000"/>
                </a:schemeClr>
              </a:solidFill>
              <a:ln>
                <a:noFill/>
              </a:ln>
              <a:effectLst/>
            </c:spPr>
            <c:extLst>
              <c:ext xmlns:c16="http://schemas.microsoft.com/office/drawing/2014/chart" uri="{C3380CC4-5D6E-409C-BE32-E72D297353CC}">
                <c16:uniqueId val="{00000005-C548-42C4-B5C9-5A3246B050E9}"/>
              </c:ext>
            </c:extLst>
          </c:dPt>
          <c:dPt>
            <c:idx val="3"/>
            <c:bubble3D val="0"/>
            <c:spPr>
              <a:solidFill>
                <a:schemeClr val="bg2">
                  <a:lumMod val="50000"/>
                </a:schemeClr>
              </a:solidFill>
              <a:ln>
                <a:noFill/>
              </a:ln>
              <a:effectLst/>
            </c:spPr>
            <c:extLst>
              <c:ext xmlns:c16="http://schemas.microsoft.com/office/drawing/2014/chart" uri="{C3380CC4-5D6E-409C-BE32-E72D297353CC}">
                <c16:uniqueId val="{00000007-C548-42C4-B5C9-5A3246B050E9}"/>
              </c:ext>
            </c:extLst>
          </c:dPt>
          <c:dPt>
            <c:idx val="4"/>
            <c:bubble3D val="0"/>
            <c:spPr>
              <a:solidFill>
                <a:schemeClr val="bg2">
                  <a:lumMod val="25000"/>
                </a:schemeClr>
              </a:solidFill>
              <a:ln>
                <a:noFill/>
              </a:ln>
              <a:effectLst/>
            </c:spPr>
            <c:extLst>
              <c:ext xmlns:c16="http://schemas.microsoft.com/office/drawing/2014/chart" uri="{C3380CC4-5D6E-409C-BE32-E72D297353CC}">
                <c16:uniqueId val="{00000009-C548-42C4-B5C9-5A3246B050E9}"/>
              </c:ext>
            </c:extLst>
          </c:dPt>
          <c:dPt>
            <c:idx val="5"/>
            <c:bubble3D val="0"/>
            <c:spPr>
              <a:solidFill>
                <a:schemeClr val="bg2">
                  <a:lumMod val="10000"/>
                </a:schemeClr>
              </a:solidFill>
              <a:ln>
                <a:noFill/>
              </a:ln>
              <a:effectLst/>
            </c:spPr>
            <c:extLst>
              <c:ext xmlns:c16="http://schemas.microsoft.com/office/drawing/2014/chart" uri="{C3380CC4-5D6E-409C-BE32-E72D297353CC}">
                <c16:uniqueId val="{0000000B-C548-42C4-B5C9-5A3246B050E9}"/>
              </c:ext>
            </c:extLst>
          </c:dPt>
          <c:cat>
            <c:strRef>
              <c:f>Sheet1!$A$2:$A$7</c:f>
              <c:strCache>
                <c:ptCount val="4"/>
                <c:pt idx="0">
                  <c:v>1st Qtr</c:v>
                </c:pt>
                <c:pt idx="1">
                  <c:v>2nd Qtr</c:v>
                </c:pt>
                <c:pt idx="2">
                  <c:v>3rd Qtr</c:v>
                </c:pt>
                <c:pt idx="3">
                  <c:v>4th Qtr</c:v>
                </c:pt>
              </c:strCache>
            </c:strRef>
          </c:cat>
          <c:val>
            <c:numRef>
              <c:f>Sheet1!$B$2:$B$7</c:f>
              <c:numCache>
                <c:formatCode>General</c:formatCode>
                <c:ptCount val="6"/>
                <c:pt idx="0">
                  <c:v>20</c:v>
                </c:pt>
                <c:pt idx="1">
                  <c:v>20</c:v>
                </c:pt>
                <c:pt idx="2">
                  <c:v>20</c:v>
                </c:pt>
                <c:pt idx="3">
                  <c:v>20</c:v>
                </c:pt>
                <c:pt idx="4">
                  <c:v>20</c:v>
                </c:pt>
                <c:pt idx="5">
                  <c:v>20</c:v>
                </c:pt>
              </c:numCache>
            </c:numRef>
          </c:val>
          <c:extLst>
            <c:ext xmlns:c16="http://schemas.microsoft.com/office/drawing/2014/chart" uri="{C3380CC4-5D6E-409C-BE32-E72D297353CC}">
              <c16:uniqueId val="{0000000C-C548-42C4-B5C9-5A3246B050E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12700" cap="flat"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55478-3A39-472B-8C16-3728E1FBD8C8}"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4302E5-EDA1-4417-8EBA-7A71786F76CC}" type="slidenum">
              <a:rPr lang="en-US" smtClean="0"/>
              <a:t>‹#›</a:t>
            </a:fld>
            <a:endParaRPr lang="en-US"/>
          </a:p>
        </p:txBody>
      </p:sp>
    </p:spTree>
    <p:extLst>
      <p:ext uri="{BB962C8B-B14F-4D97-AF65-F5344CB8AC3E}">
        <p14:creationId xmlns:p14="http://schemas.microsoft.com/office/powerpoint/2010/main" val="1479141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B0816C-46F3-488C-9EC3-75CFC4D8B97F}" type="slidenum">
              <a:rPr lang="en-AU" smtClean="0"/>
              <a:t>10</a:t>
            </a:fld>
            <a:endParaRPr lang="en-AU"/>
          </a:p>
        </p:txBody>
      </p:sp>
    </p:spTree>
    <p:extLst>
      <p:ext uri="{BB962C8B-B14F-4D97-AF65-F5344CB8AC3E}">
        <p14:creationId xmlns:p14="http://schemas.microsoft.com/office/powerpoint/2010/main" val="72376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4182F-5F2A-4A14-B7A5-FACC49E907DB}" type="slidenum">
              <a:rPr lang="en-NZ" smtClean="0"/>
              <a:t>11</a:t>
            </a:fld>
            <a:endParaRPr lang="en-NZ"/>
          </a:p>
        </p:txBody>
      </p:sp>
    </p:spTree>
    <p:extLst>
      <p:ext uri="{BB962C8B-B14F-4D97-AF65-F5344CB8AC3E}">
        <p14:creationId xmlns:p14="http://schemas.microsoft.com/office/powerpoint/2010/main" val="1350027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4182F-5F2A-4A14-B7A5-FACC49E907DB}" type="slidenum">
              <a:rPr lang="en-NZ" smtClean="0"/>
              <a:t>12</a:t>
            </a:fld>
            <a:endParaRPr lang="en-NZ"/>
          </a:p>
        </p:txBody>
      </p:sp>
    </p:spTree>
    <p:extLst>
      <p:ext uri="{BB962C8B-B14F-4D97-AF65-F5344CB8AC3E}">
        <p14:creationId xmlns:p14="http://schemas.microsoft.com/office/powerpoint/2010/main" val="38072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4182F-5F2A-4A14-B7A5-FACC49E907DB}" type="slidenum">
              <a:rPr lang="en-NZ" smtClean="0"/>
              <a:t>13</a:t>
            </a:fld>
            <a:endParaRPr lang="en-NZ"/>
          </a:p>
        </p:txBody>
      </p:sp>
    </p:spTree>
    <p:extLst>
      <p:ext uri="{BB962C8B-B14F-4D97-AF65-F5344CB8AC3E}">
        <p14:creationId xmlns:p14="http://schemas.microsoft.com/office/powerpoint/2010/main" val="335820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54182F-5F2A-4A14-B7A5-FACC49E907DB}" type="slidenum">
              <a:rPr lang="en-NZ" smtClean="0"/>
              <a:t>14</a:t>
            </a:fld>
            <a:endParaRPr lang="en-NZ"/>
          </a:p>
        </p:txBody>
      </p:sp>
    </p:spTree>
    <p:extLst>
      <p:ext uri="{BB962C8B-B14F-4D97-AF65-F5344CB8AC3E}">
        <p14:creationId xmlns:p14="http://schemas.microsoft.com/office/powerpoint/2010/main" val="238285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4302E5-EDA1-4417-8EBA-7A71786F76CC}" type="slidenum">
              <a:rPr lang="en-US" smtClean="0"/>
              <a:t>15</a:t>
            </a:fld>
            <a:endParaRPr lang="en-US"/>
          </a:p>
        </p:txBody>
      </p:sp>
    </p:spTree>
    <p:extLst>
      <p:ext uri="{BB962C8B-B14F-4D97-AF65-F5344CB8AC3E}">
        <p14:creationId xmlns:p14="http://schemas.microsoft.com/office/powerpoint/2010/main" val="219336754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descr="A lake with trees and mountains in the background&#10;&#10;Description automatically generated with medium confidence">
            <a:extLst>
              <a:ext uri="{FF2B5EF4-FFF2-40B4-BE49-F238E27FC236}">
                <a16:creationId xmlns:a16="http://schemas.microsoft.com/office/drawing/2014/main" id="{A4B4B6B8-2DA6-46B3-9892-B69BA123BEA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b="25112"/>
          <a:stretch/>
        </p:blipFill>
        <p:spPr>
          <a:xfrm>
            <a:off x="-23547" y="0"/>
            <a:ext cx="12210192" cy="6858000"/>
          </a:xfrm>
          <a:prstGeom prst="rect">
            <a:avLst/>
          </a:prstGeom>
        </p:spPr>
      </p:pic>
      <p:sp>
        <p:nvSpPr>
          <p:cNvPr id="20" name="Rectangle 19">
            <a:extLst>
              <a:ext uri="{FF2B5EF4-FFF2-40B4-BE49-F238E27FC236}">
                <a16:creationId xmlns:a16="http://schemas.microsoft.com/office/drawing/2014/main" id="{C35CB540-2833-4AA0-B62C-B76BC18E6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id="{71265AD4-AB99-4D3A-A378-3E50FCBDC7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2D5BC5C-931F-4A06-846B-E67FC013A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DDABF2D5-587B-414C-A080-9C6C4F074AA1}"/>
              </a:ext>
            </a:extLst>
          </p:cNvPr>
          <p:cNvSpPr>
            <a:spLocks noGrp="1"/>
          </p:cNvSpPr>
          <p:nvPr>
            <p:ph type="title" idx="4294967295" hasCustomPrompt="1"/>
          </p:nvPr>
        </p:nvSpPr>
        <p:spPr>
          <a:xfrm>
            <a:off x="0" y="5121275"/>
            <a:ext cx="7961313" cy="1279525"/>
          </a:xfrm>
        </p:spPr>
        <p:txBody>
          <a:bodyPr vert="horz" lIns="91440" tIns="45720" rIns="91440" bIns="45720" rtlCol="0" anchor="ctr">
            <a:normAutofit/>
          </a:bodyPr>
          <a:lstStyle>
            <a:lvl1pPr>
              <a:defRPr/>
            </a:lvl1pPr>
          </a:lstStyle>
          <a:p>
            <a:pPr algn="r"/>
            <a:r>
              <a:rPr lang="en-US" sz="3200" dirty="0">
                <a:solidFill>
                  <a:srgbClr val="FFFFFF"/>
                </a:solidFill>
              </a:rPr>
              <a:t>Title Slide Template</a:t>
            </a:r>
          </a:p>
        </p:txBody>
      </p:sp>
      <p:sp>
        <p:nvSpPr>
          <p:cNvPr id="24" name="Subtitle 2">
            <a:extLst>
              <a:ext uri="{FF2B5EF4-FFF2-40B4-BE49-F238E27FC236}">
                <a16:creationId xmlns:a16="http://schemas.microsoft.com/office/drawing/2014/main" id="{FC5142DF-2698-4A95-8455-541186630AF4}"/>
              </a:ext>
            </a:extLst>
          </p:cNvPr>
          <p:cNvSpPr>
            <a:spLocks noGrp="1"/>
          </p:cNvSpPr>
          <p:nvPr>
            <p:ph type="body" sz="half" idx="4294967295"/>
          </p:nvPr>
        </p:nvSpPr>
        <p:spPr>
          <a:xfrm>
            <a:off x="9113245" y="5121275"/>
            <a:ext cx="3073400" cy="1279525"/>
          </a:xfrm>
        </p:spPr>
        <p:txBody>
          <a:bodyPr vert="horz" lIns="91440" tIns="45720" rIns="91440" bIns="45720" rtlCol="0" anchor="ctr">
            <a:normAutofit/>
          </a:bodyPr>
          <a:lstStyle/>
          <a:p>
            <a:pPr marL="0" lvl="0" indent="0">
              <a:lnSpc>
                <a:spcPct val="100000"/>
              </a:lnSpc>
              <a:buNone/>
            </a:pPr>
            <a:r>
              <a:rPr lang="en-US" sz="1500" cap="all" spc="200">
                <a:solidFill>
                  <a:srgbClr val="FFFFFF"/>
                </a:solidFill>
              </a:rPr>
              <a:t>Click to edit Master text styles</a:t>
            </a:r>
          </a:p>
        </p:txBody>
      </p:sp>
      <p:cxnSp>
        <p:nvCxnSpPr>
          <p:cNvPr id="25" name="Straight Connector 24">
            <a:extLst>
              <a:ext uri="{FF2B5EF4-FFF2-40B4-BE49-F238E27FC236}">
                <a16:creationId xmlns:a16="http://schemas.microsoft.com/office/drawing/2014/main" id="{D1AAB3FE-E2B0-4559-8C00-32D489C18A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ue banner left logo">
    <p:spTree>
      <p:nvGrpSpPr>
        <p:cNvPr id="1" name=""/>
        <p:cNvGrpSpPr/>
        <p:nvPr/>
      </p:nvGrpSpPr>
      <p:grpSpPr>
        <a:xfrm>
          <a:off x="0" y="0"/>
          <a:ext cx="0" cy="0"/>
          <a:chOff x="0" y="0"/>
          <a:chExt cx="0" cy="0"/>
        </a:xfrm>
      </p:grpSpPr>
      <p:sp>
        <p:nvSpPr>
          <p:cNvPr id="10" name="Title 16">
            <a:extLst>
              <a:ext uri="{FF2B5EF4-FFF2-40B4-BE49-F238E27FC236}">
                <a16:creationId xmlns:a16="http://schemas.microsoft.com/office/drawing/2014/main" id="{63EEFD57-C9FC-48EE-B1EA-111B9309CC90}"/>
              </a:ext>
            </a:extLst>
          </p:cNvPr>
          <p:cNvSpPr>
            <a:spLocks noGrp="1"/>
          </p:cNvSpPr>
          <p:nvPr>
            <p:ph type="title"/>
          </p:nvPr>
        </p:nvSpPr>
        <p:spPr>
          <a:xfrm>
            <a:off x="609600" y="279738"/>
            <a:ext cx="10972800" cy="990148"/>
          </a:xfrm>
          <a:prstGeom prst="rect">
            <a:avLst/>
          </a:prstGeom>
        </p:spPr>
        <p:txBody>
          <a:bodyPr anchor="ctr" anchorCtr="0"/>
          <a:lstStyle>
            <a:lvl1pPr algn="l">
              <a:defRPr lang="en-NZ" sz="4267" b="0" kern="1200" cap="none" baseline="0" dirty="0">
                <a:solidFill>
                  <a:srgbClr val="0072BA"/>
                </a:solidFill>
                <a:latin typeface="Calibri" panose="020F0502020204030204" pitchFamily="34" charset="0"/>
                <a:ea typeface="+mj-ea"/>
                <a:cs typeface="Calibri" panose="020F0502020204030204" pitchFamily="34" charset="0"/>
              </a:defRPr>
            </a:lvl1pPr>
          </a:lstStyle>
          <a:p>
            <a:r>
              <a:rPr lang="en-US"/>
              <a:t>Click to edit Master title style</a:t>
            </a:r>
            <a:endParaRPr lang="en-NZ"/>
          </a:p>
        </p:txBody>
      </p:sp>
      <p:sp>
        <p:nvSpPr>
          <p:cNvPr id="11" name="Content Placeholder 2">
            <a:extLst>
              <a:ext uri="{FF2B5EF4-FFF2-40B4-BE49-F238E27FC236}">
                <a16:creationId xmlns:a16="http://schemas.microsoft.com/office/drawing/2014/main" id="{30E7CF59-ACB0-4E13-8CB0-B7F8973214C2}"/>
              </a:ext>
            </a:extLst>
          </p:cNvPr>
          <p:cNvSpPr>
            <a:spLocks noGrp="1"/>
          </p:cNvSpPr>
          <p:nvPr>
            <p:ph idx="13"/>
          </p:nvPr>
        </p:nvSpPr>
        <p:spPr>
          <a:xfrm>
            <a:off x="609600" y="1493614"/>
            <a:ext cx="10972800" cy="4582300"/>
          </a:xfrm>
          <a:prstGeom prst="rect">
            <a:avLst/>
          </a:prstGeom>
        </p:spPr>
        <p:txBody>
          <a:bodyPr/>
          <a:lstStyle>
            <a:lvl1pPr marL="457189" indent="-457189">
              <a:spcBef>
                <a:spcPts val="0"/>
              </a:spcBef>
              <a:buClr>
                <a:srgbClr val="FFC000"/>
              </a:buClr>
              <a:buSzPct val="100000"/>
              <a:buFont typeface="Wingdings 3" panose="05040102010807070707" pitchFamily="18" charset="2"/>
              <a:buChar char="}"/>
              <a:defRPr sz="2667" b="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defRPr sz="24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a:buClr>
                <a:srgbClr val="007AC3"/>
              </a:buClr>
              <a:defRPr sz="2133">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a:defRPr sz="2400" b="0">
                <a:solidFill>
                  <a:srgbClr val="595959"/>
                </a:solidFill>
              </a:defRPr>
            </a:lvl4pPr>
            <a:lvl5pPr>
              <a:defRPr sz="2400">
                <a:solidFill>
                  <a:srgbClr val="595959"/>
                </a:solidFill>
              </a:defRPr>
            </a:lvl5pPr>
          </a:lstStyle>
          <a:p>
            <a:pPr lvl="0"/>
            <a:r>
              <a:rPr lang="en-US"/>
              <a:t>Click to edit Master text styles</a:t>
            </a:r>
          </a:p>
          <a:p>
            <a:pPr lvl="1"/>
            <a:r>
              <a:rPr lang="en-US"/>
              <a:t>Second level</a:t>
            </a:r>
          </a:p>
          <a:p>
            <a:pPr lvl="2"/>
            <a:r>
              <a:rPr lang="en-US"/>
              <a:t>Third level</a:t>
            </a:r>
          </a:p>
        </p:txBody>
      </p:sp>
      <p:sp>
        <p:nvSpPr>
          <p:cNvPr id="12" name="Rectangle 11">
            <a:extLst>
              <a:ext uri="{FF2B5EF4-FFF2-40B4-BE49-F238E27FC236}">
                <a16:creationId xmlns:a16="http://schemas.microsoft.com/office/drawing/2014/main" id="{ABF189DB-4CD5-4794-B33D-E2EE359F54AD}"/>
              </a:ext>
            </a:extLst>
          </p:cNvPr>
          <p:cNvSpPr/>
          <p:nvPr userDrawn="1"/>
        </p:nvSpPr>
        <p:spPr>
          <a:xfrm>
            <a:off x="0" y="6658363"/>
            <a:ext cx="12192000" cy="209548"/>
          </a:xfrm>
          <a:prstGeom prst="rect">
            <a:avLst/>
          </a:prstGeom>
          <a:gradFill flip="none" rotWithShape="1">
            <a:gsLst>
              <a:gs pos="10000">
                <a:srgbClr val="64C3FF"/>
              </a:gs>
              <a:gs pos="94000">
                <a:srgbClr val="007AC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a:p>
        </p:txBody>
      </p:sp>
      <p:sp>
        <p:nvSpPr>
          <p:cNvPr id="13" name="TextBox 12">
            <a:extLst>
              <a:ext uri="{FF2B5EF4-FFF2-40B4-BE49-F238E27FC236}">
                <a16:creationId xmlns:a16="http://schemas.microsoft.com/office/drawing/2014/main" id="{01F2CEBE-1795-45AB-8061-6106AB6153BD}"/>
              </a:ext>
            </a:extLst>
          </p:cNvPr>
          <p:cNvSpPr txBox="1"/>
          <p:nvPr userDrawn="1"/>
        </p:nvSpPr>
        <p:spPr>
          <a:xfrm>
            <a:off x="328579" y="6602570"/>
            <a:ext cx="11560783" cy="276999"/>
          </a:xfrm>
          <a:prstGeom prst="rect">
            <a:avLst/>
          </a:prstGeom>
          <a:noFill/>
        </p:spPr>
        <p:txBody>
          <a:bodyPr wrap="square" rtlCol="0">
            <a:spAutoFit/>
          </a:bodyPr>
          <a:lstStyle/>
          <a:p>
            <a:pPr algn="ctr"/>
            <a:r>
              <a:rPr lang="en-NZ" sz="1200">
                <a:solidFill>
                  <a:schemeClr val="bg1"/>
                </a:solidFill>
                <a:latin typeface="+mn-lt"/>
              </a:rPr>
              <a:t>Proprietary and Confidential</a:t>
            </a:r>
          </a:p>
        </p:txBody>
      </p:sp>
    </p:spTree>
    <p:extLst>
      <p:ext uri="{BB962C8B-B14F-4D97-AF65-F5344CB8AC3E}">
        <p14:creationId xmlns:p14="http://schemas.microsoft.com/office/powerpoint/2010/main" val="3921933054"/>
      </p:ext>
    </p:extLst>
  </p:cSld>
  <p:clrMapOvr>
    <a:masterClrMapping/>
  </p:clrMapOvr>
  <p:transition>
    <p:sndAc>
      <p:stSnd>
        <p:snd r:embed="rId1" name="click.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F2D18217-4623-48A2-893F-DFAB27ADA0C6}" type="datetime1">
              <a:rPr lang="en-US" smtClean="0"/>
              <a:t>9/21/2022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PROPRIETARY AND CONFIDENTIAL</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7A794D76-E80D-417D-91DC-86BCC0B6A060}" type="datetime1">
              <a:rPr lang="en-US" smtClean="0"/>
              <a:t>9/21/2022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PROPRIETARY AND CONFIDENTIAL</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545DD87D-A2CD-489B-9088-289CD85DBF3D}" type="datetime1">
              <a:rPr lang="en-US" smtClean="0"/>
              <a:t>9/21/2022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PROPRIETARY AND CONFIDENTIAL</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3D5FA0A-0C60-45E9-865B-E7CB51A466D7}" type="datetime1">
              <a:rPr lang="en-US" smtClean="0"/>
              <a:t>9/21/2022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PROPRIETARY AND CONFIDENTIAL</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3191ECC4-B65B-47F6-A9B3-85E60245C869}" type="datetime1">
              <a:rPr lang="en-US" smtClean="0"/>
              <a:t>9/21/2022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PROPRIETARY AND CONFIDENTIAL</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D26EEFAB-8840-467F-9A91-556589D74991}" type="datetime1">
              <a:rPr lang="en-US" smtClean="0"/>
              <a:t>9/21/2022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PROPRIETARY AND CONFIDENTIAL</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8BFF8500-F4CD-4C72-AE08-43D666BBFA37}" type="datetime1">
              <a:rPr lang="en-US" smtClean="0"/>
              <a:t>9/21/2022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PROPRIETARY AND CONFIDENTIAL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2222E9E-619D-4BC0-9885-2628DF322CB9}" type="datetime1">
              <a:rPr lang="en-US" smtClean="0"/>
              <a:t>9/21/2022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a:t>PROPRIETARY AND CONFIDENTIAL</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30341136-BD34-4B72-9F3E-E6698C89B072}" type="datetime1">
              <a:rPr lang="en-US" smtClean="0"/>
              <a:t>9/21/2022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PROPRIETARY AND CONFIDENTIAL</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hf sldNum="0" hd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title" idx="4294967295"/>
          </p:nvPr>
        </p:nvSpPr>
        <p:spPr>
          <a:xfrm>
            <a:off x="1097280" y="88195"/>
            <a:ext cx="10058400" cy="1450757"/>
          </a:xfrm>
          <a:solidFill>
            <a:srgbClr val="BFBFBF">
              <a:alpha val="30196"/>
            </a:srgbClr>
          </a:solidFill>
        </p:spPr>
        <p:txBody>
          <a:bodyPr vert="horz" lIns="91440" tIns="45720" rIns="91440" bIns="45720" rtlCol="0" anchor="ctr">
            <a:normAutofit/>
          </a:bodyPr>
          <a:lstStyle/>
          <a:p>
            <a:pPr algn="ctr"/>
            <a:r>
              <a:rPr lang="en-US" sz="3200" dirty="0">
                <a:solidFill>
                  <a:srgbClr val="002060"/>
                </a:solidFill>
              </a:rPr>
              <a:t>Account Management Overview</a:t>
            </a:r>
          </a:p>
        </p:txBody>
      </p:sp>
      <p:sp>
        <p:nvSpPr>
          <p:cNvPr id="3" name="Subtitle 2">
            <a:extLst>
              <a:ext uri="{FF2B5EF4-FFF2-40B4-BE49-F238E27FC236}">
                <a16:creationId xmlns:a16="http://schemas.microsoft.com/office/drawing/2014/main" id="{255E1F2F-E259-4EA8-9FFD-3A10AF541859}"/>
              </a:ext>
            </a:extLst>
          </p:cNvPr>
          <p:cNvSpPr>
            <a:spLocks noGrp="1"/>
          </p:cNvSpPr>
          <p:nvPr>
            <p:ph type="body" sz="half" idx="4294967295"/>
          </p:nvPr>
        </p:nvSpPr>
        <p:spPr/>
        <p:txBody>
          <a:bodyPr vert="horz" lIns="91440" tIns="45720" rIns="91440" bIns="45720" rtlCol="0" anchor="ctr">
            <a:normAutofit/>
          </a:bodyPr>
          <a:lstStyle/>
          <a:p>
            <a:pPr marL="0" indent="0">
              <a:lnSpc>
                <a:spcPct val="100000"/>
              </a:lnSpc>
              <a:buNone/>
            </a:pPr>
            <a:r>
              <a:rPr lang="en-US" sz="1500" cap="all" spc="200" dirty="0">
                <a:solidFill>
                  <a:srgbClr val="FFFFFF"/>
                </a:solidFill>
              </a:rPr>
              <a:t>Month, Day, Year</a:t>
            </a:r>
          </a:p>
        </p:txBody>
      </p:sp>
    </p:spTree>
    <p:extLst>
      <p:ext uri="{BB962C8B-B14F-4D97-AF65-F5344CB8AC3E}">
        <p14:creationId xmlns:p14="http://schemas.microsoft.com/office/powerpoint/2010/main" val="19314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AU" dirty="0"/>
              <a:t>Team Strategy - Six Competencies</a:t>
            </a:r>
            <a:endParaRPr lang="en-US" dirty="0"/>
          </a:p>
        </p:txBody>
      </p:sp>
      <p:grpSp>
        <p:nvGrpSpPr>
          <p:cNvPr id="14" name="Group 13"/>
          <p:cNvGrpSpPr/>
          <p:nvPr/>
        </p:nvGrpSpPr>
        <p:grpSpPr>
          <a:xfrm>
            <a:off x="3939513" y="2168621"/>
            <a:ext cx="4373934" cy="4085388"/>
            <a:chOff x="1372906" y="5140783"/>
            <a:chExt cx="4804229" cy="4804229"/>
          </a:xfrm>
        </p:grpSpPr>
        <p:grpSp>
          <p:nvGrpSpPr>
            <p:cNvPr id="15" name="Group 14"/>
            <p:cNvGrpSpPr/>
            <p:nvPr/>
          </p:nvGrpSpPr>
          <p:grpSpPr>
            <a:xfrm>
              <a:off x="1540124" y="5315257"/>
              <a:ext cx="4483100" cy="4491957"/>
              <a:chOff x="4534823" y="1521827"/>
              <a:chExt cx="4486937" cy="4495800"/>
            </a:xfrm>
          </p:grpSpPr>
          <p:graphicFrame>
            <p:nvGraphicFramePr>
              <p:cNvPr id="23" name="Chart 22"/>
              <p:cNvGraphicFramePr/>
              <p:nvPr>
                <p:extLst>
                  <p:ext uri="{D42A27DB-BD31-4B8C-83A1-F6EECF244321}">
                    <p14:modId xmlns:p14="http://schemas.microsoft.com/office/powerpoint/2010/main" val="3013696388"/>
                  </p:ext>
                </p:extLst>
              </p:nvPr>
            </p:nvGraphicFramePr>
            <p:xfrm>
              <a:off x="4534823" y="1521827"/>
              <a:ext cx="4486937"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4708714" y="3317811"/>
                <a:ext cx="1577194" cy="1074845"/>
              </a:xfrm>
              <a:prstGeom prst="rect">
                <a:avLst/>
              </a:prstGeom>
              <a:noFill/>
            </p:spPr>
            <p:txBody>
              <a:bodyPr wrap="square" lIns="104307" tIns="52153" rIns="104307" bIns="52153" rtlCol="0">
                <a:spAutoFit/>
              </a:bodyPr>
              <a:lstStyle/>
              <a:p>
                <a:pPr algn="ctr"/>
                <a:r>
                  <a:rPr lang="en-AU" sz="1050" b="1">
                    <a:solidFill>
                      <a:schemeClr val="bg1">
                        <a:lumMod val="50000"/>
                      </a:schemeClr>
                    </a:solidFill>
                    <a:cs typeface="Calibri" panose="020F0502020204030204" pitchFamily="34" charset="0"/>
                  </a:rPr>
                  <a:t>Relationship Lead</a:t>
                </a:r>
              </a:p>
              <a:p>
                <a:pPr algn="ctr"/>
                <a:r>
                  <a:rPr lang="en-AU" sz="1050">
                    <a:solidFill>
                      <a:schemeClr val="bg1">
                        <a:lumMod val="50000"/>
                      </a:schemeClr>
                    </a:solidFill>
                    <a:cs typeface="Calibri" panose="020F0502020204030204" pitchFamily="34" charset="0"/>
                  </a:rPr>
                  <a:t>External relationships, </a:t>
                </a:r>
                <a:br>
                  <a:rPr lang="en-AU" sz="1050">
                    <a:solidFill>
                      <a:schemeClr val="bg1">
                        <a:lumMod val="50000"/>
                      </a:schemeClr>
                    </a:solidFill>
                    <a:cs typeface="Calibri" panose="020F0502020204030204" pitchFamily="34" charset="0"/>
                  </a:rPr>
                </a:br>
                <a:r>
                  <a:rPr lang="en-AU" sz="1050">
                    <a:solidFill>
                      <a:schemeClr val="bg1">
                        <a:lumMod val="50000"/>
                      </a:schemeClr>
                    </a:solidFill>
                    <a:cs typeface="Calibri" panose="020F0502020204030204" pitchFamily="34" charset="0"/>
                  </a:rPr>
                  <a:t>connections and trust </a:t>
                </a:r>
                <a:endParaRPr lang="en-US" sz="1050">
                  <a:solidFill>
                    <a:schemeClr val="bg1">
                      <a:lumMod val="50000"/>
                    </a:schemeClr>
                  </a:solidFill>
                  <a:cs typeface="Calibri" panose="020F0502020204030204" pitchFamily="34" charset="0"/>
                </a:endParaRPr>
              </a:p>
            </p:txBody>
          </p:sp>
          <p:sp>
            <p:nvSpPr>
              <p:cNvPr id="25" name="TextBox 24"/>
              <p:cNvSpPr txBox="1"/>
              <p:nvPr/>
            </p:nvSpPr>
            <p:spPr>
              <a:xfrm>
                <a:off x="6941870" y="3506786"/>
                <a:ext cx="1872584" cy="522428"/>
              </a:xfrm>
              <a:prstGeom prst="rect">
                <a:avLst/>
              </a:prstGeom>
              <a:noFill/>
            </p:spPr>
            <p:txBody>
              <a:bodyPr wrap="square" lIns="104307" tIns="52153" rIns="104307" bIns="52153" rtlCol="0">
                <a:spAutoFit/>
              </a:bodyPr>
              <a:lstStyle/>
              <a:p>
                <a:pPr algn="ctr"/>
                <a:r>
                  <a:rPr lang="en-AU" sz="1050" b="1" dirty="0">
                    <a:solidFill>
                      <a:schemeClr val="bg1">
                        <a:lumMod val="50000"/>
                      </a:schemeClr>
                    </a:solidFill>
                    <a:cs typeface="Calibri" panose="020F0502020204030204" pitchFamily="34" charset="0"/>
                  </a:rPr>
                  <a:t>Technical Expert</a:t>
                </a:r>
              </a:p>
              <a:p>
                <a:pPr algn="ctr"/>
                <a:r>
                  <a:rPr lang="en-AU" sz="1050" dirty="0">
                    <a:solidFill>
                      <a:schemeClr val="bg1">
                        <a:lumMod val="50000"/>
                      </a:schemeClr>
                    </a:solidFill>
                    <a:cs typeface="Calibri" panose="020F0502020204030204" pitchFamily="34" charset="0"/>
                  </a:rPr>
                  <a:t>Solutions &amp; details </a:t>
                </a:r>
                <a:endParaRPr lang="en-US" sz="1050" dirty="0">
                  <a:solidFill>
                    <a:schemeClr val="bg1">
                      <a:lumMod val="50000"/>
                    </a:schemeClr>
                  </a:solidFill>
                  <a:cs typeface="Calibri" panose="020F0502020204030204" pitchFamily="34" charset="0"/>
                </a:endParaRPr>
              </a:p>
            </p:txBody>
          </p:sp>
          <p:sp>
            <p:nvSpPr>
              <p:cNvPr id="26" name="TextBox 25"/>
              <p:cNvSpPr txBox="1"/>
              <p:nvPr/>
            </p:nvSpPr>
            <p:spPr>
              <a:xfrm>
                <a:off x="6710273" y="2204947"/>
                <a:ext cx="1487865" cy="721660"/>
              </a:xfrm>
              <a:prstGeom prst="rect">
                <a:avLst/>
              </a:prstGeom>
              <a:noFill/>
            </p:spPr>
            <p:txBody>
              <a:bodyPr wrap="square" lIns="104307" tIns="52153" rIns="104307" bIns="52153" rtlCol="0">
                <a:spAutoFit/>
              </a:bodyPr>
              <a:lstStyle/>
              <a:p>
                <a:pPr algn="ctr"/>
                <a:r>
                  <a:rPr lang="en-AU" sz="1050" b="1" dirty="0">
                    <a:solidFill>
                      <a:schemeClr val="bg1">
                        <a:lumMod val="50000"/>
                      </a:schemeClr>
                    </a:solidFill>
                    <a:cs typeface="Calibri" panose="020F0502020204030204" pitchFamily="34" charset="0"/>
                  </a:rPr>
                  <a:t>Project Director </a:t>
                </a:r>
              </a:p>
              <a:p>
                <a:pPr algn="ctr"/>
                <a:r>
                  <a:rPr lang="en-AU" sz="1050" dirty="0">
                    <a:solidFill>
                      <a:schemeClr val="bg1">
                        <a:lumMod val="50000"/>
                      </a:schemeClr>
                    </a:solidFill>
                    <a:cs typeface="Calibri" panose="020F0502020204030204" pitchFamily="34" charset="0"/>
                  </a:rPr>
                  <a:t>Discipline &amp; </a:t>
                </a:r>
                <a:br>
                  <a:rPr lang="en-AU" sz="1050" dirty="0">
                    <a:solidFill>
                      <a:schemeClr val="bg1">
                        <a:lumMod val="50000"/>
                      </a:schemeClr>
                    </a:solidFill>
                    <a:cs typeface="Calibri" panose="020F0502020204030204" pitchFamily="34" charset="0"/>
                  </a:rPr>
                </a:br>
                <a:r>
                  <a:rPr lang="en-AU" sz="1050" dirty="0">
                    <a:solidFill>
                      <a:schemeClr val="bg1">
                        <a:lumMod val="50000"/>
                      </a:schemeClr>
                    </a:solidFill>
                    <a:cs typeface="Calibri" panose="020F0502020204030204" pitchFamily="34" charset="0"/>
                  </a:rPr>
                  <a:t>accountability </a:t>
                </a:r>
                <a:endParaRPr lang="en-US" sz="1050" dirty="0">
                  <a:solidFill>
                    <a:schemeClr val="bg1">
                      <a:lumMod val="50000"/>
                    </a:schemeClr>
                  </a:solidFill>
                  <a:cs typeface="Calibri" panose="020F0502020204030204" pitchFamily="34" charset="0"/>
                </a:endParaRPr>
              </a:p>
            </p:txBody>
          </p:sp>
          <p:sp>
            <p:nvSpPr>
              <p:cNvPr id="27" name="TextBox 26"/>
              <p:cNvSpPr txBox="1"/>
              <p:nvPr/>
            </p:nvSpPr>
            <p:spPr>
              <a:xfrm>
                <a:off x="5431354" y="2181022"/>
                <a:ext cx="1500958" cy="884668"/>
              </a:xfrm>
              <a:prstGeom prst="rect">
                <a:avLst/>
              </a:prstGeom>
              <a:noFill/>
            </p:spPr>
            <p:txBody>
              <a:bodyPr wrap="square" lIns="104307" tIns="52153" rIns="104307" bIns="52153" rtlCol="0">
                <a:spAutoFit/>
              </a:bodyPr>
              <a:lstStyle/>
              <a:p>
                <a:pPr algn="ctr"/>
                <a:r>
                  <a:rPr lang="en-AU" sz="1050" b="1">
                    <a:solidFill>
                      <a:schemeClr val="bg1">
                        <a:lumMod val="50000"/>
                      </a:schemeClr>
                    </a:solidFill>
                    <a:cs typeface="Calibri" panose="020F0502020204030204" pitchFamily="34" charset="0"/>
                  </a:rPr>
                  <a:t>Results Driver</a:t>
                </a:r>
              </a:p>
              <a:p>
                <a:pPr algn="ctr"/>
                <a:r>
                  <a:rPr lang="en-AU" sz="1050">
                    <a:solidFill>
                      <a:schemeClr val="bg1">
                        <a:lumMod val="50000"/>
                      </a:schemeClr>
                    </a:solidFill>
                    <a:cs typeface="Calibri" panose="020F0502020204030204" pitchFamily="34" charset="0"/>
                  </a:rPr>
                  <a:t>Relentless, proactive </a:t>
                </a:r>
                <a:br>
                  <a:rPr lang="en-AU" sz="1050">
                    <a:solidFill>
                      <a:schemeClr val="bg1">
                        <a:lumMod val="50000"/>
                      </a:schemeClr>
                    </a:solidFill>
                    <a:cs typeface="Calibri" panose="020F0502020204030204" pitchFamily="34" charset="0"/>
                  </a:rPr>
                </a:br>
                <a:r>
                  <a:rPr lang="en-AU" sz="1050">
                    <a:solidFill>
                      <a:schemeClr val="bg1">
                        <a:lumMod val="50000"/>
                      </a:schemeClr>
                    </a:solidFill>
                    <a:cs typeface="Calibri" panose="020F0502020204030204" pitchFamily="34" charset="0"/>
                  </a:rPr>
                  <a:t>focus on growth </a:t>
                </a:r>
                <a:endParaRPr lang="en-US" sz="1050">
                  <a:solidFill>
                    <a:schemeClr val="bg1">
                      <a:lumMod val="50000"/>
                    </a:schemeClr>
                  </a:solidFill>
                  <a:cs typeface="Calibri" panose="020F0502020204030204" pitchFamily="34" charset="0"/>
                </a:endParaRPr>
              </a:p>
            </p:txBody>
          </p:sp>
          <p:sp>
            <p:nvSpPr>
              <p:cNvPr id="28" name="TextBox 27"/>
              <p:cNvSpPr txBox="1"/>
              <p:nvPr/>
            </p:nvSpPr>
            <p:spPr>
              <a:xfrm>
                <a:off x="6659827" y="4462769"/>
                <a:ext cx="1347897" cy="884668"/>
              </a:xfrm>
              <a:prstGeom prst="rect">
                <a:avLst/>
              </a:prstGeom>
              <a:noFill/>
            </p:spPr>
            <p:txBody>
              <a:bodyPr wrap="square" lIns="104307" tIns="52153" rIns="104307" bIns="52153" rtlCol="0">
                <a:spAutoFit/>
              </a:bodyPr>
              <a:lstStyle/>
              <a:p>
                <a:pPr algn="ctr"/>
                <a:r>
                  <a:rPr lang="en-AU" sz="1050" b="1" dirty="0">
                    <a:solidFill>
                      <a:schemeClr val="bg1">
                        <a:lumMod val="50000"/>
                      </a:schemeClr>
                    </a:solidFill>
                    <a:cs typeface="Calibri" panose="020F0502020204030204" pitchFamily="34" charset="0"/>
                  </a:rPr>
                  <a:t>Innovator</a:t>
                </a:r>
              </a:p>
              <a:p>
                <a:pPr algn="ctr"/>
                <a:r>
                  <a:rPr lang="en-AU" sz="1050" dirty="0">
                    <a:solidFill>
                      <a:schemeClr val="bg1">
                        <a:lumMod val="50000"/>
                      </a:schemeClr>
                    </a:solidFill>
                    <a:cs typeface="Calibri" panose="020F0502020204030204" pitchFamily="34" charset="0"/>
                  </a:rPr>
                  <a:t>Conceptual thinking </a:t>
                </a:r>
                <a:br>
                  <a:rPr lang="en-AU" sz="1050" dirty="0">
                    <a:solidFill>
                      <a:schemeClr val="bg1">
                        <a:lumMod val="50000"/>
                      </a:schemeClr>
                    </a:solidFill>
                    <a:cs typeface="Calibri" panose="020F0502020204030204" pitchFamily="34" charset="0"/>
                  </a:rPr>
                </a:br>
                <a:r>
                  <a:rPr lang="en-AU" sz="1050" dirty="0">
                    <a:solidFill>
                      <a:schemeClr val="bg1">
                        <a:lumMod val="50000"/>
                      </a:schemeClr>
                    </a:solidFill>
                    <a:cs typeface="Calibri" panose="020F0502020204030204" pitchFamily="34" charset="0"/>
                  </a:rPr>
                  <a:t>&amp; bold ideas</a:t>
                </a:r>
                <a:endParaRPr lang="en-US" sz="1050" dirty="0">
                  <a:solidFill>
                    <a:schemeClr val="bg1">
                      <a:lumMod val="50000"/>
                    </a:schemeClr>
                  </a:solidFill>
                  <a:cs typeface="Calibri" panose="020F0502020204030204" pitchFamily="34" charset="0"/>
                </a:endParaRPr>
              </a:p>
            </p:txBody>
          </p:sp>
          <p:sp>
            <p:nvSpPr>
              <p:cNvPr id="29" name="TextBox 28"/>
              <p:cNvSpPr txBox="1"/>
              <p:nvPr/>
            </p:nvSpPr>
            <p:spPr>
              <a:xfrm>
                <a:off x="5333002" y="4468424"/>
                <a:ext cx="1577193" cy="1074845"/>
              </a:xfrm>
              <a:prstGeom prst="rect">
                <a:avLst/>
              </a:prstGeom>
              <a:noFill/>
            </p:spPr>
            <p:txBody>
              <a:bodyPr wrap="square" lIns="104307" tIns="52153" rIns="104307" bIns="52153" rtlCol="0">
                <a:spAutoFit/>
              </a:bodyPr>
              <a:lstStyle/>
              <a:p>
                <a:pPr algn="ctr"/>
                <a:r>
                  <a:rPr lang="en-AU" sz="1050" b="1">
                    <a:solidFill>
                      <a:schemeClr val="bg1">
                        <a:lumMod val="50000"/>
                      </a:schemeClr>
                    </a:solidFill>
                    <a:cs typeface="Calibri" panose="020F0502020204030204" pitchFamily="34" charset="0"/>
                  </a:rPr>
                  <a:t>Collaborator </a:t>
                </a:r>
              </a:p>
              <a:p>
                <a:pPr algn="ctr"/>
                <a:r>
                  <a:rPr lang="en-AU" sz="1050">
                    <a:solidFill>
                      <a:schemeClr val="bg1">
                        <a:lumMod val="50000"/>
                      </a:schemeClr>
                    </a:solidFill>
                    <a:cs typeface="Calibri" panose="020F0502020204030204" pitchFamily="34" charset="0"/>
                  </a:rPr>
                  <a:t>Internal relationships, connections and trust </a:t>
                </a:r>
                <a:endParaRPr lang="en-US" sz="1050">
                  <a:solidFill>
                    <a:schemeClr val="bg1">
                      <a:lumMod val="50000"/>
                    </a:schemeClr>
                  </a:solidFill>
                  <a:cs typeface="Calibri" panose="020F0502020204030204" pitchFamily="34" charset="0"/>
                </a:endParaRPr>
              </a:p>
            </p:txBody>
          </p:sp>
        </p:grpSp>
        <p:sp>
          <p:nvSpPr>
            <p:cNvPr id="16" name="Oval 15"/>
            <p:cNvSpPr/>
            <p:nvPr/>
          </p:nvSpPr>
          <p:spPr>
            <a:xfrm>
              <a:off x="1372906" y="5140783"/>
              <a:ext cx="4804229" cy="4804229"/>
            </a:xfrm>
            <a:prstGeom prst="ellipse">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00">
                <a:solidFill>
                  <a:schemeClr val="bg1">
                    <a:lumMod val="50000"/>
                  </a:schemeClr>
                </a:solidFill>
              </a:endParaRPr>
            </a:p>
          </p:txBody>
        </p:sp>
        <p:cxnSp>
          <p:nvCxnSpPr>
            <p:cNvPr id="17" name="Straight Connector 16"/>
            <p:cNvCxnSpPr/>
            <p:nvPr/>
          </p:nvCxnSpPr>
          <p:spPr>
            <a:xfrm>
              <a:off x="1696756" y="6369050"/>
              <a:ext cx="304800" cy="153604"/>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582956" y="6371188"/>
              <a:ext cx="283693" cy="153604"/>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777557" y="9638263"/>
              <a:ext cx="1" cy="306749"/>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28566" y="5169358"/>
              <a:ext cx="1492904" cy="325738"/>
            </a:xfrm>
            <a:prstGeom prst="rect">
              <a:avLst/>
            </a:prstGeom>
            <a:noFill/>
          </p:spPr>
          <p:txBody>
            <a:bodyPr wrap="square" rtlCol="0">
              <a:spAutoFit/>
            </a:bodyPr>
            <a:lstStyle/>
            <a:p>
              <a:pPr algn="ctr"/>
              <a:r>
                <a:rPr lang="en-AU" sz="1200" dirty="0">
                  <a:solidFill>
                    <a:schemeClr val="bg1">
                      <a:lumMod val="50000"/>
                    </a:schemeClr>
                  </a:solidFill>
                  <a:cs typeface="Calibri" panose="020F0502020204030204" pitchFamily="34" charset="0"/>
                </a:rPr>
                <a:t>WHAT</a:t>
              </a:r>
            </a:p>
          </p:txBody>
        </p:sp>
        <p:sp>
          <p:nvSpPr>
            <p:cNvPr id="21" name="TextBox 20"/>
            <p:cNvSpPr txBox="1"/>
            <p:nvPr/>
          </p:nvSpPr>
          <p:spPr>
            <a:xfrm rot="18185137">
              <a:off x="4945917" y="8539638"/>
              <a:ext cx="1492906" cy="304249"/>
            </a:xfrm>
            <a:prstGeom prst="rect">
              <a:avLst/>
            </a:prstGeom>
            <a:noFill/>
          </p:spPr>
          <p:txBody>
            <a:bodyPr wrap="square" rtlCol="0">
              <a:spAutoFit/>
            </a:bodyPr>
            <a:lstStyle/>
            <a:p>
              <a:pPr algn="ctr"/>
              <a:r>
                <a:rPr lang="en-AU" sz="1200">
                  <a:solidFill>
                    <a:schemeClr val="bg1">
                      <a:lumMod val="50000"/>
                    </a:schemeClr>
                  </a:solidFill>
                  <a:cs typeface="Calibri" panose="020F0502020204030204" pitchFamily="34" charset="0"/>
                </a:rPr>
                <a:t>HOW</a:t>
              </a:r>
            </a:p>
          </p:txBody>
        </p:sp>
        <p:sp>
          <p:nvSpPr>
            <p:cNvPr id="22" name="TextBox 21"/>
            <p:cNvSpPr txBox="1"/>
            <p:nvPr/>
          </p:nvSpPr>
          <p:spPr>
            <a:xfrm rot="3435196">
              <a:off x="1140803" y="8549162"/>
              <a:ext cx="1492906" cy="304249"/>
            </a:xfrm>
            <a:prstGeom prst="rect">
              <a:avLst/>
            </a:prstGeom>
            <a:noFill/>
          </p:spPr>
          <p:txBody>
            <a:bodyPr wrap="square" rtlCol="0">
              <a:spAutoFit/>
            </a:bodyPr>
            <a:lstStyle/>
            <a:p>
              <a:pPr algn="ctr"/>
              <a:r>
                <a:rPr lang="en-AU" sz="1200">
                  <a:solidFill>
                    <a:schemeClr val="bg1">
                      <a:lumMod val="50000"/>
                    </a:schemeClr>
                  </a:solidFill>
                  <a:cs typeface="Calibri" panose="020F0502020204030204" pitchFamily="34" charset="0"/>
                </a:rPr>
                <a:t>HOW</a:t>
              </a:r>
            </a:p>
          </p:txBody>
        </p:sp>
      </p:grpSp>
    </p:spTree>
    <p:extLst>
      <p:ext uri="{BB962C8B-B14F-4D97-AF65-F5344CB8AC3E}">
        <p14:creationId xmlns:p14="http://schemas.microsoft.com/office/powerpoint/2010/main" val="1486243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a:bodyPr>
          <a:lstStyle/>
          <a:p>
            <a:r>
              <a:rPr lang="en-AU" dirty="0"/>
              <a:t>Account Team Internal Rhythm</a:t>
            </a:r>
            <a:endParaRPr lang="en-US" dirty="0"/>
          </a:p>
        </p:txBody>
      </p:sp>
      <p:sp>
        <p:nvSpPr>
          <p:cNvPr id="5" name="Content Placeholder 4">
            <a:extLst>
              <a:ext uri="{FF2B5EF4-FFF2-40B4-BE49-F238E27FC236}">
                <a16:creationId xmlns:a16="http://schemas.microsoft.com/office/drawing/2014/main" id="{7E56DC30-95C9-429E-B2A6-822597A4704B}"/>
              </a:ext>
            </a:extLst>
          </p:cNvPr>
          <p:cNvSpPr>
            <a:spLocks noGrp="1"/>
          </p:cNvSpPr>
          <p:nvPr>
            <p:ph idx="1"/>
          </p:nvPr>
        </p:nvSpPr>
        <p:spPr/>
        <p:txBody>
          <a:bodyPr/>
          <a:lstStyle/>
          <a:p>
            <a:pPr marL="0" lvl="1" indent="0" fontAlgn="t">
              <a:spcBef>
                <a:spcPts val="600"/>
              </a:spcBef>
              <a:spcAft>
                <a:spcPts val="600"/>
              </a:spcAft>
              <a:buClr>
                <a:schemeClr val="accent6"/>
              </a:buClr>
              <a:buSzPct val="100000"/>
              <a:buNone/>
            </a:pPr>
            <a:r>
              <a:rPr lang="en-US" sz="2000" b="1" dirty="0">
                <a:solidFill>
                  <a:srgbClr val="223E25"/>
                </a:solidFill>
                <a:latin typeface="+mj-lt"/>
                <a:cs typeface="Calibri" panose="020F0502020204030204" pitchFamily="34" charset="0"/>
              </a:rPr>
              <a:t>High performing Account Teams:</a:t>
            </a:r>
          </a:p>
          <a:p>
            <a:r>
              <a:rPr lang="en-US" dirty="0"/>
              <a:t>Know what is expected of them and are accountable for delivering </a:t>
            </a:r>
          </a:p>
          <a:p>
            <a:r>
              <a:rPr lang="en-US" dirty="0"/>
              <a:t>Are clear on the account goals and the activities required to meet them </a:t>
            </a:r>
          </a:p>
          <a:p>
            <a:r>
              <a:rPr lang="en-US" dirty="0"/>
              <a:t>Team members come to </a:t>
            </a:r>
            <a:br>
              <a:rPr lang="en-US" dirty="0"/>
            </a:br>
            <a:r>
              <a:rPr lang="en-US" dirty="0"/>
              <a:t>meetings prepared</a:t>
            </a:r>
          </a:p>
          <a:p>
            <a:endParaRPr lang="en-US" dirty="0"/>
          </a:p>
        </p:txBody>
      </p:sp>
      <p:sp>
        <p:nvSpPr>
          <p:cNvPr id="38" name="Text Placeholder 2"/>
          <p:cNvSpPr txBox="1">
            <a:spLocks/>
          </p:cNvSpPr>
          <p:nvPr/>
        </p:nvSpPr>
        <p:spPr>
          <a:xfrm>
            <a:off x="1097280" y="2096923"/>
            <a:ext cx="8056147" cy="3375808"/>
          </a:xfrm>
          <a:prstGeom prst="rect">
            <a:avLst/>
          </a:prstGeom>
        </p:spPr>
        <p:txBody>
          <a:bodyPr lIns="87272" tIns="43637" rIns="87272" bIns="43637">
            <a:noAutofit/>
          </a:bodyPr>
          <a:lstStyle>
            <a:lvl1pPr marL="0" indent="0" algn="l" defTabSz="914400" rtl="0" eaLnBrk="1" latinLnBrk="0" hangingPunct="1">
              <a:spcBef>
                <a:spcPts val="600"/>
              </a:spcBef>
              <a:spcAft>
                <a:spcPts val="600"/>
              </a:spcAft>
              <a:buClr>
                <a:schemeClr val="accent6"/>
              </a:buClr>
              <a:buFont typeface="Wingdings" pitchFamily="2" charset="2"/>
              <a:buNone/>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8775" indent="-358775" algn="l" defTabSz="914400" rtl="0" eaLnBrk="1" latinLnBrk="0" hangingPunct="1">
              <a:spcBef>
                <a:spcPts val="600"/>
              </a:spcBef>
              <a:spcAft>
                <a:spcPts val="600"/>
              </a:spcAft>
              <a:buClr>
                <a:schemeClr val="tx2"/>
              </a:buClr>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15963" indent="-357188" algn="l" defTabSz="914400" rtl="0" eaLnBrk="1" latinLnBrk="0" hangingPunct="1">
              <a:spcBef>
                <a:spcPts val="600"/>
              </a:spcBef>
              <a:spcAft>
                <a:spcPts val="600"/>
              </a:spcAft>
              <a:buClr>
                <a:schemeClr val="tx2"/>
              </a:buClr>
              <a:buFont typeface="Arial" pitchFamily="34" charset="0"/>
              <a:buChar char="•"/>
              <a:tabLst/>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074738" indent="-358775" algn="l" defTabSz="914400" rtl="0" eaLnBrk="1" latinLnBrk="0" hangingPunct="1">
              <a:spcBef>
                <a:spcPts val="600"/>
              </a:spcBef>
              <a:spcAft>
                <a:spcPts val="600"/>
              </a:spcAft>
              <a:buClr>
                <a:schemeClr val="tx2"/>
              </a:buClr>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431925" indent="-357188" algn="l" defTabSz="914400" rtl="0" eaLnBrk="1" latinLnBrk="0" hangingPunct="1">
              <a:spcBef>
                <a:spcPts val="600"/>
              </a:spcBef>
              <a:spcAft>
                <a:spcPts val="600"/>
              </a:spcAft>
              <a:buClr>
                <a:schemeClr val="tx2"/>
              </a:buClr>
              <a:buFont typeface="Arial" pitchFamily="34" charset="0"/>
              <a:buChar char="•"/>
              <a:defRPr sz="200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7028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6pPr>
            <a:lvl7pPr marL="19656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7pPr>
            <a:lvl8pPr marL="22284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8pPr>
            <a:lvl9pPr marL="24912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9pPr>
          </a:lstStyle>
          <a:p>
            <a:pPr marL="0" lvl="1" indent="0" fontAlgn="t">
              <a:buClr>
                <a:schemeClr val="accent6"/>
              </a:buClr>
              <a:buSzPct val="100000"/>
              <a:buNone/>
            </a:pPr>
            <a:endParaRPr lang="en-AU" sz="1900" dirty="0">
              <a:solidFill>
                <a:srgbClr val="223E25"/>
              </a:solidFill>
              <a:latin typeface="+mn-lt"/>
              <a:cs typeface="Calibri" panose="020F0502020204030204" pitchFamily="34" charset="0"/>
            </a:endParaRPr>
          </a:p>
        </p:txBody>
      </p:sp>
    </p:spTree>
    <p:extLst>
      <p:ext uri="{BB962C8B-B14F-4D97-AF65-F5344CB8AC3E}">
        <p14:creationId xmlns:p14="http://schemas.microsoft.com/office/powerpoint/2010/main" val="3805710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a:bodyPr>
          <a:lstStyle/>
          <a:p>
            <a:r>
              <a:rPr lang="en-AU" dirty="0"/>
              <a:t>Account Team Internal Rhythm</a:t>
            </a:r>
            <a:endParaRPr lang="en-US" dirty="0"/>
          </a:p>
        </p:txBody>
      </p:sp>
      <p:sp>
        <p:nvSpPr>
          <p:cNvPr id="26" name="Content Placeholder 25"/>
          <p:cNvSpPr>
            <a:spLocks noGrp="1"/>
          </p:cNvSpPr>
          <p:nvPr>
            <p:ph sz="half" idx="1"/>
          </p:nvPr>
        </p:nvSpPr>
        <p:spPr/>
        <p:txBody>
          <a:bodyPr>
            <a:noAutofit/>
          </a:bodyPr>
          <a:lstStyle/>
          <a:p>
            <a:pPr marL="0" lvl="1" indent="0" fontAlgn="t">
              <a:spcBef>
                <a:spcPts val="600"/>
              </a:spcBef>
              <a:spcAft>
                <a:spcPts val="600"/>
              </a:spcAft>
              <a:buClr>
                <a:schemeClr val="accent6"/>
              </a:buClr>
              <a:buSzPct val="100000"/>
              <a:buNone/>
            </a:pPr>
            <a:r>
              <a:rPr lang="en-AU" sz="2000" b="1" dirty="0">
                <a:solidFill>
                  <a:srgbClr val="223E25"/>
                </a:solidFill>
                <a:latin typeface="+mj-lt"/>
                <a:cs typeface="Calibri" panose="020F0502020204030204" pitchFamily="34" charset="0"/>
              </a:rPr>
              <a:t>Weekly ‘Pit Stop’ - Max 30 mins</a:t>
            </a:r>
          </a:p>
          <a:p>
            <a:pPr>
              <a:lnSpc>
                <a:spcPct val="100000"/>
              </a:lnSpc>
              <a:spcBef>
                <a:spcPts val="0"/>
              </a:spcBef>
            </a:pPr>
            <a:r>
              <a:rPr lang="en-AU" dirty="0"/>
              <a:t>Report on commitments</a:t>
            </a:r>
          </a:p>
          <a:p>
            <a:pPr>
              <a:lnSpc>
                <a:spcPct val="100000"/>
              </a:lnSpc>
              <a:spcBef>
                <a:spcPts val="0"/>
              </a:spcBef>
            </a:pPr>
            <a:r>
              <a:rPr lang="en-AU" dirty="0"/>
              <a:t>Review action plan: What needs to be changed in our execution?</a:t>
            </a:r>
          </a:p>
          <a:p>
            <a:pPr>
              <a:lnSpc>
                <a:spcPct val="100000"/>
              </a:lnSpc>
              <a:spcBef>
                <a:spcPts val="0"/>
              </a:spcBef>
            </a:pPr>
            <a:r>
              <a:rPr lang="en-AU" dirty="0"/>
              <a:t>Intelligence and who is meeting with who</a:t>
            </a:r>
          </a:p>
          <a:p>
            <a:pPr>
              <a:lnSpc>
                <a:spcPct val="100000"/>
              </a:lnSpc>
              <a:spcBef>
                <a:spcPts val="0"/>
              </a:spcBef>
            </a:pPr>
            <a:r>
              <a:rPr lang="en-AU" dirty="0"/>
              <a:t>Deal status</a:t>
            </a:r>
          </a:p>
          <a:p>
            <a:pPr marL="0" lvl="1" indent="0" fontAlgn="t">
              <a:spcBef>
                <a:spcPts val="600"/>
              </a:spcBef>
              <a:spcAft>
                <a:spcPts val="600"/>
              </a:spcAft>
              <a:buClr>
                <a:schemeClr val="accent6"/>
              </a:buClr>
              <a:buSzPct val="100000"/>
              <a:buNone/>
            </a:pPr>
            <a:r>
              <a:rPr lang="en-AU" sz="2000" b="1" dirty="0">
                <a:solidFill>
                  <a:srgbClr val="223E25"/>
                </a:solidFill>
                <a:latin typeface="+mj-lt"/>
                <a:cs typeface="Calibri" panose="020F0502020204030204" pitchFamily="34" charset="0"/>
              </a:rPr>
              <a:t>Monthly - Max 1 hour</a:t>
            </a:r>
          </a:p>
          <a:p>
            <a:pPr>
              <a:lnSpc>
                <a:spcPct val="100000"/>
              </a:lnSpc>
              <a:spcBef>
                <a:spcPts val="0"/>
              </a:spcBef>
            </a:pPr>
            <a:r>
              <a:rPr lang="en-AU" dirty="0"/>
              <a:t>Deal review </a:t>
            </a:r>
          </a:p>
          <a:p>
            <a:pPr>
              <a:lnSpc>
                <a:spcPct val="100000"/>
              </a:lnSpc>
              <a:spcBef>
                <a:spcPts val="0"/>
              </a:spcBef>
            </a:pPr>
            <a:r>
              <a:rPr lang="en-AU" dirty="0"/>
              <a:t>Review scorecard: Learn from successes and failures, and track progress. (develop in Hubspot)</a:t>
            </a:r>
          </a:p>
          <a:p>
            <a:pPr>
              <a:lnSpc>
                <a:spcPct val="100000"/>
              </a:lnSpc>
              <a:spcBef>
                <a:spcPts val="0"/>
              </a:spcBef>
            </a:pPr>
            <a:r>
              <a:rPr lang="en-AU" dirty="0"/>
              <a:t>Focus areas for next month</a:t>
            </a:r>
          </a:p>
          <a:p>
            <a:pPr marL="0" indent="0">
              <a:lnSpc>
                <a:spcPct val="100000"/>
              </a:lnSpc>
              <a:spcBef>
                <a:spcPts val="0"/>
              </a:spcBef>
            </a:pPr>
            <a:r>
              <a:rPr lang="en-AU" sz="1800" dirty="0">
                <a:solidFill>
                  <a:srgbClr val="000000"/>
                </a:solidFill>
                <a:cs typeface="Calibri" panose="020F0502020204030204" pitchFamily="34" charset="0"/>
              </a:rPr>
              <a:t> </a:t>
            </a:r>
            <a:endParaRPr lang="en-US" sz="1800" dirty="0">
              <a:solidFill>
                <a:srgbClr val="000000"/>
              </a:solidFill>
              <a:cs typeface="Calibri" panose="020F0502020204030204" pitchFamily="34" charset="0"/>
            </a:endParaRPr>
          </a:p>
          <a:p>
            <a:pPr marL="171446" indent="-171446"/>
            <a:endParaRPr lang="en-US" sz="1800" dirty="0">
              <a:solidFill>
                <a:srgbClr val="000000"/>
              </a:solidFill>
              <a:cs typeface="Calibri" panose="020F0502020204030204" pitchFamily="34" charset="0"/>
            </a:endParaRPr>
          </a:p>
          <a:p>
            <a:endParaRPr lang="en-US" sz="1800" dirty="0">
              <a:solidFill>
                <a:srgbClr val="000000"/>
              </a:solidFill>
              <a:cs typeface="Calibri" panose="020F0502020204030204" pitchFamily="34" charset="0"/>
            </a:endParaRPr>
          </a:p>
        </p:txBody>
      </p:sp>
      <p:sp>
        <p:nvSpPr>
          <p:cNvPr id="2" name="Content Placeholder 1">
            <a:extLst>
              <a:ext uri="{FF2B5EF4-FFF2-40B4-BE49-F238E27FC236}">
                <a16:creationId xmlns:a16="http://schemas.microsoft.com/office/drawing/2014/main" id="{82A0E98C-05A6-4827-97E2-D9FBB4FF1320}"/>
              </a:ext>
            </a:extLst>
          </p:cNvPr>
          <p:cNvSpPr>
            <a:spLocks noGrp="1"/>
          </p:cNvSpPr>
          <p:nvPr>
            <p:ph sz="half" idx="2"/>
          </p:nvPr>
        </p:nvSpPr>
        <p:spPr/>
        <p:txBody>
          <a:bodyPr>
            <a:normAutofit/>
          </a:bodyPr>
          <a:lstStyle/>
          <a:p>
            <a:pPr marL="0" lvl="1" indent="0" fontAlgn="t">
              <a:lnSpc>
                <a:spcPct val="110000"/>
              </a:lnSpc>
              <a:spcBef>
                <a:spcPts val="600"/>
              </a:spcBef>
              <a:spcAft>
                <a:spcPts val="600"/>
              </a:spcAft>
              <a:buClr>
                <a:schemeClr val="accent6"/>
              </a:buClr>
              <a:buSzPct val="100000"/>
              <a:buNone/>
            </a:pPr>
            <a:r>
              <a:rPr lang="en-AU" sz="2000" b="1" dirty="0">
                <a:solidFill>
                  <a:srgbClr val="223E25"/>
                </a:solidFill>
                <a:latin typeface="+mj-lt"/>
                <a:cs typeface="Calibri" panose="020F0502020204030204" pitchFamily="34" charset="0"/>
              </a:rPr>
              <a:t>Internal Quarterly Review – Max 90 mins</a:t>
            </a:r>
          </a:p>
          <a:p>
            <a:pPr>
              <a:lnSpc>
                <a:spcPct val="100000"/>
              </a:lnSpc>
              <a:spcBef>
                <a:spcPts val="0"/>
              </a:spcBef>
            </a:pPr>
            <a:r>
              <a:rPr lang="en-AU" dirty="0"/>
              <a:t>Strategy review</a:t>
            </a:r>
          </a:p>
          <a:p>
            <a:pPr>
              <a:lnSpc>
                <a:spcPct val="100000"/>
              </a:lnSpc>
              <a:spcBef>
                <a:spcPts val="0"/>
              </a:spcBef>
            </a:pPr>
            <a:r>
              <a:rPr lang="en-AU" dirty="0"/>
              <a:t>Performance review </a:t>
            </a:r>
          </a:p>
          <a:p>
            <a:pPr>
              <a:lnSpc>
                <a:spcPct val="100000"/>
              </a:lnSpc>
              <a:spcBef>
                <a:spcPts val="0"/>
              </a:spcBef>
            </a:pPr>
            <a:r>
              <a:rPr lang="en-AU" dirty="0"/>
              <a:t>Deal review </a:t>
            </a:r>
          </a:p>
          <a:p>
            <a:pPr>
              <a:lnSpc>
                <a:spcPct val="100000"/>
              </a:lnSpc>
              <a:spcBef>
                <a:spcPts val="0"/>
              </a:spcBef>
            </a:pPr>
            <a:r>
              <a:rPr lang="en-AU" dirty="0"/>
              <a:t>Evaluate feedback </a:t>
            </a:r>
          </a:p>
          <a:p>
            <a:pPr>
              <a:lnSpc>
                <a:spcPct val="100000"/>
              </a:lnSpc>
              <a:spcBef>
                <a:spcPts val="0"/>
              </a:spcBef>
            </a:pPr>
            <a:r>
              <a:rPr lang="en-AU" dirty="0"/>
              <a:t>Focus areas for next quarter</a:t>
            </a:r>
          </a:p>
          <a:p>
            <a:pPr marL="0" lvl="1" indent="0" fontAlgn="t">
              <a:lnSpc>
                <a:spcPct val="120000"/>
              </a:lnSpc>
              <a:spcBef>
                <a:spcPts val="600"/>
              </a:spcBef>
              <a:spcAft>
                <a:spcPts val="600"/>
              </a:spcAft>
              <a:buClr>
                <a:schemeClr val="accent6"/>
              </a:buClr>
              <a:buSzPct val="100000"/>
              <a:buNone/>
            </a:pPr>
            <a:r>
              <a:rPr lang="en-AU" sz="2000" b="1" dirty="0">
                <a:solidFill>
                  <a:srgbClr val="223E25"/>
                </a:solidFill>
                <a:latin typeface="+mj-lt"/>
                <a:cs typeface="Calibri" panose="020F0502020204030204" pitchFamily="34" charset="0"/>
              </a:rPr>
              <a:t>Annual Review – Max 2 hours</a:t>
            </a:r>
          </a:p>
          <a:p>
            <a:pPr>
              <a:lnSpc>
                <a:spcPct val="100000"/>
              </a:lnSpc>
              <a:spcBef>
                <a:spcPts val="0"/>
              </a:spcBef>
            </a:pPr>
            <a:r>
              <a:rPr lang="en-AU" dirty="0"/>
              <a:t>Full Account Plan reset for new financial year</a:t>
            </a:r>
            <a:endParaRPr lang="en-US" dirty="0"/>
          </a:p>
        </p:txBody>
      </p:sp>
    </p:spTree>
    <p:extLst>
      <p:ext uri="{BB962C8B-B14F-4D97-AF65-F5344CB8AC3E}">
        <p14:creationId xmlns:p14="http://schemas.microsoft.com/office/powerpoint/2010/main" val="1821351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a:bodyPr>
          <a:lstStyle/>
          <a:p>
            <a:r>
              <a:rPr lang="en-AU" sz="4700" dirty="0">
                <a:solidFill>
                  <a:schemeClr val="tx1">
                    <a:lumMod val="75000"/>
                    <a:lumOff val="25000"/>
                  </a:schemeClr>
                </a:solidFill>
                <a:latin typeface="+mj-lt"/>
                <a:cs typeface="+mj-cs"/>
              </a:rPr>
              <a:t>Client Engagement Rhythm</a:t>
            </a:r>
            <a:endParaRPr lang="en-US" sz="4700" dirty="0">
              <a:solidFill>
                <a:schemeClr val="tx1">
                  <a:lumMod val="75000"/>
                  <a:lumOff val="25000"/>
                </a:schemeClr>
              </a:solidFill>
              <a:latin typeface="+mj-lt"/>
              <a:cs typeface="+mj-cs"/>
            </a:endParaRPr>
          </a:p>
        </p:txBody>
      </p:sp>
      <p:sp>
        <p:nvSpPr>
          <p:cNvPr id="5" name="Content Placeholder 4">
            <a:extLst>
              <a:ext uri="{FF2B5EF4-FFF2-40B4-BE49-F238E27FC236}">
                <a16:creationId xmlns:a16="http://schemas.microsoft.com/office/drawing/2014/main" id="{56246DF6-6846-4775-8056-3030357BCCF4}"/>
              </a:ext>
            </a:extLst>
          </p:cNvPr>
          <p:cNvSpPr>
            <a:spLocks noGrp="1"/>
          </p:cNvSpPr>
          <p:nvPr>
            <p:ph idx="1"/>
          </p:nvPr>
        </p:nvSpPr>
        <p:spPr/>
        <p:txBody>
          <a:bodyPr/>
          <a:lstStyle/>
          <a:p>
            <a:pPr marL="0" lvl="1" indent="0" fontAlgn="t">
              <a:spcBef>
                <a:spcPts val="600"/>
              </a:spcBef>
              <a:spcAft>
                <a:spcPts val="600"/>
              </a:spcAft>
              <a:buClr>
                <a:schemeClr val="accent6"/>
              </a:buClr>
              <a:buSzPct val="100000"/>
              <a:buNone/>
            </a:pPr>
            <a:r>
              <a:rPr lang="en-US" sz="2000" b="1" dirty="0">
                <a:solidFill>
                  <a:srgbClr val="223E25"/>
                </a:solidFill>
                <a:latin typeface="+mj-lt"/>
                <a:cs typeface="Calibri" panose="020F0502020204030204" pitchFamily="34" charset="0"/>
              </a:rPr>
              <a:t>High performing Account Teams:</a:t>
            </a:r>
          </a:p>
          <a:p>
            <a:r>
              <a:rPr lang="en-US" dirty="0"/>
              <a:t>Actively engage clients to understand their needs and keep them informed</a:t>
            </a:r>
          </a:p>
          <a:p>
            <a:r>
              <a:rPr lang="en-US" dirty="0"/>
              <a:t>Regularly seek feedback</a:t>
            </a:r>
          </a:p>
          <a:p>
            <a:r>
              <a:rPr lang="en-US" dirty="0"/>
              <a:t>Proactively identify ways to meet the clients new and existing needs</a:t>
            </a:r>
          </a:p>
          <a:p>
            <a:endParaRPr lang="en-US" dirty="0"/>
          </a:p>
        </p:txBody>
      </p:sp>
      <p:sp>
        <p:nvSpPr>
          <p:cNvPr id="38" name="Text Placeholder 2"/>
          <p:cNvSpPr txBox="1">
            <a:spLocks/>
          </p:cNvSpPr>
          <p:nvPr/>
        </p:nvSpPr>
        <p:spPr>
          <a:xfrm>
            <a:off x="575377" y="1896535"/>
            <a:ext cx="3951196" cy="3375808"/>
          </a:xfrm>
          <a:prstGeom prst="rect">
            <a:avLst/>
          </a:prstGeom>
        </p:spPr>
        <p:txBody>
          <a:bodyPr lIns="87272" tIns="43637" rIns="87272" bIns="43637">
            <a:noAutofit/>
          </a:bodyPr>
          <a:lstStyle>
            <a:lvl1pPr marL="0" indent="0" algn="l" defTabSz="914400" rtl="0" eaLnBrk="1" latinLnBrk="0" hangingPunct="1">
              <a:spcBef>
                <a:spcPts val="600"/>
              </a:spcBef>
              <a:spcAft>
                <a:spcPts val="600"/>
              </a:spcAft>
              <a:buClr>
                <a:schemeClr val="accent6"/>
              </a:buClr>
              <a:buFont typeface="Wingdings" pitchFamily="2" charset="2"/>
              <a:buNone/>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58775" indent="-358775" algn="l" defTabSz="914400" rtl="0" eaLnBrk="1" latinLnBrk="0" hangingPunct="1">
              <a:spcBef>
                <a:spcPts val="600"/>
              </a:spcBef>
              <a:spcAft>
                <a:spcPts val="600"/>
              </a:spcAft>
              <a:buClr>
                <a:schemeClr val="tx2"/>
              </a:buClr>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715963" indent="-357188" algn="l" defTabSz="914400" rtl="0" eaLnBrk="1" latinLnBrk="0" hangingPunct="1">
              <a:spcBef>
                <a:spcPts val="600"/>
              </a:spcBef>
              <a:spcAft>
                <a:spcPts val="600"/>
              </a:spcAft>
              <a:buClr>
                <a:schemeClr val="tx2"/>
              </a:buClr>
              <a:buFont typeface="Arial" pitchFamily="34" charset="0"/>
              <a:buChar char="•"/>
              <a:tabLst/>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074738" indent="-358775" algn="l" defTabSz="914400" rtl="0" eaLnBrk="1" latinLnBrk="0" hangingPunct="1">
              <a:spcBef>
                <a:spcPts val="600"/>
              </a:spcBef>
              <a:spcAft>
                <a:spcPts val="600"/>
              </a:spcAft>
              <a:buClr>
                <a:schemeClr val="tx2"/>
              </a:buClr>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431925" indent="-357188" algn="l" defTabSz="914400" rtl="0" eaLnBrk="1" latinLnBrk="0" hangingPunct="1">
              <a:spcBef>
                <a:spcPts val="600"/>
              </a:spcBef>
              <a:spcAft>
                <a:spcPts val="600"/>
              </a:spcAft>
              <a:buClr>
                <a:schemeClr val="tx2"/>
              </a:buClr>
              <a:buFont typeface="Arial" pitchFamily="34" charset="0"/>
              <a:buChar char="•"/>
              <a:defRPr sz="200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7028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6pPr>
            <a:lvl7pPr marL="19656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7pPr>
            <a:lvl8pPr marL="22284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8pPr>
            <a:lvl9pPr marL="2491200" indent="-262800" algn="l" defTabSz="914400" rtl="0" eaLnBrk="1" latinLnBrk="0" hangingPunct="1">
              <a:spcBef>
                <a:spcPts val="0"/>
              </a:spcBef>
              <a:spcAft>
                <a:spcPts val="1200"/>
              </a:spcAft>
              <a:buClr>
                <a:schemeClr val="bg2"/>
              </a:buClr>
              <a:buFont typeface="Georgia" pitchFamily="18" charset="0"/>
              <a:buChar char="-"/>
              <a:defRPr sz="1200" kern="1200">
                <a:solidFill>
                  <a:schemeClr val="tx1"/>
                </a:solidFill>
                <a:latin typeface="+mn-lt"/>
                <a:ea typeface="+mn-ea"/>
                <a:cs typeface="+mn-cs"/>
              </a:defRPr>
            </a:lvl9pPr>
          </a:lstStyle>
          <a:p>
            <a:pPr marL="0" lvl="1" indent="0" fontAlgn="t">
              <a:buClr>
                <a:srgbClr val="FFC000"/>
              </a:buClr>
              <a:buSzPct val="100000"/>
              <a:buNone/>
            </a:pPr>
            <a:endParaRPr lang="en-AU" sz="1867" dirty="0">
              <a:solidFill>
                <a:schemeClr val="accent1"/>
              </a:solidFill>
              <a:latin typeface="Calibri" panose="020F0502020204030204" pitchFamily="34" charset="0"/>
              <a:cs typeface="Calibri" panose="020F0502020204030204" pitchFamily="34" charset="0"/>
            </a:endParaRPr>
          </a:p>
          <a:p>
            <a:pPr marL="364058" lvl="1" indent="-364058" fontAlgn="t">
              <a:buClr>
                <a:srgbClr val="FFC000"/>
              </a:buClr>
              <a:buSzPct val="100000"/>
              <a:buFont typeface="Webdings" panose="05030102010509060703" pitchFamily="18" charset="2"/>
              <a:buChar char=""/>
            </a:pPr>
            <a:endParaRPr lang="en-AU" sz="1867" dirty="0">
              <a:solidFill>
                <a:schemeClr val="accent1"/>
              </a:solidFill>
              <a:latin typeface="Calibri" panose="020F0502020204030204" pitchFamily="34" charset="0"/>
              <a:cs typeface="Calibri" panose="020F0502020204030204" pitchFamily="34" charset="0"/>
            </a:endParaRPr>
          </a:p>
          <a:p>
            <a:pPr marL="0" lvl="1" indent="0" fontAlgn="t">
              <a:buClr>
                <a:schemeClr val="accent6"/>
              </a:buClr>
              <a:buSzPct val="100000"/>
              <a:buNone/>
            </a:pPr>
            <a:endParaRPr lang="en-AU" sz="1467"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3274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a:bodyPr>
          <a:lstStyle/>
          <a:p>
            <a:r>
              <a:rPr lang="en-AU" sz="4700" dirty="0">
                <a:solidFill>
                  <a:schemeClr val="tx1">
                    <a:lumMod val="75000"/>
                    <a:lumOff val="25000"/>
                  </a:schemeClr>
                </a:solidFill>
                <a:latin typeface="+mj-lt"/>
                <a:cs typeface="+mj-cs"/>
              </a:rPr>
              <a:t>Client Engagement Rhythm</a:t>
            </a:r>
            <a:endParaRPr lang="en-US" sz="4700" dirty="0">
              <a:solidFill>
                <a:schemeClr val="tx1">
                  <a:lumMod val="75000"/>
                  <a:lumOff val="25000"/>
                </a:schemeClr>
              </a:solidFill>
              <a:latin typeface="+mj-lt"/>
              <a:cs typeface="+mj-cs"/>
            </a:endParaRPr>
          </a:p>
        </p:txBody>
      </p:sp>
      <p:sp>
        <p:nvSpPr>
          <p:cNvPr id="26" name="Content Placeholder 25"/>
          <p:cNvSpPr>
            <a:spLocks noGrp="1"/>
          </p:cNvSpPr>
          <p:nvPr>
            <p:ph sz="half" idx="1"/>
          </p:nvPr>
        </p:nvSpPr>
        <p:spPr/>
        <p:txBody>
          <a:bodyPr>
            <a:noAutofit/>
          </a:bodyPr>
          <a:lstStyle/>
          <a:p>
            <a:pPr marL="0" lvl="1" indent="0" fontAlgn="t">
              <a:spcBef>
                <a:spcPts val="600"/>
              </a:spcBef>
              <a:spcAft>
                <a:spcPts val="600"/>
              </a:spcAft>
              <a:buClr>
                <a:schemeClr val="accent6"/>
              </a:buClr>
              <a:buSzPct val="100000"/>
              <a:buNone/>
            </a:pPr>
            <a:r>
              <a:rPr lang="en-AU" sz="2000" b="1" dirty="0">
                <a:solidFill>
                  <a:srgbClr val="223E25"/>
                </a:solidFill>
                <a:latin typeface="+mj-lt"/>
                <a:cs typeface="Calibri" panose="020F0502020204030204" pitchFamily="34" charset="0"/>
              </a:rPr>
              <a:t>Weekly Connect - Max 30 mins</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Project Manager &amp; Client Contact</a:t>
            </a:r>
          </a:p>
          <a:p>
            <a:pPr>
              <a:lnSpc>
                <a:spcPct val="100000"/>
              </a:lnSpc>
              <a:spcBef>
                <a:spcPts val="0"/>
              </a:spcBef>
            </a:pPr>
            <a:r>
              <a:rPr lang="en-AU" dirty="0"/>
              <a:t>Status on projects</a:t>
            </a:r>
          </a:p>
          <a:p>
            <a:pPr>
              <a:lnSpc>
                <a:spcPct val="100000"/>
              </a:lnSpc>
              <a:spcBef>
                <a:spcPts val="0"/>
              </a:spcBef>
            </a:pPr>
            <a:r>
              <a:rPr lang="en-AU" dirty="0"/>
              <a:t>Review friction points</a:t>
            </a:r>
            <a:endParaRPr lang="en-AU" sz="1800" dirty="0">
              <a:solidFill>
                <a:srgbClr val="000000"/>
              </a:solidFill>
              <a:latin typeface="Calibri" panose="020F0502020204030204" pitchFamily="34" charset="0"/>
              <a:cs typeface="Calibri" panose="020F0502020204030204" pitchFamily="34" charset="0"/>
            </a:endParaRPr>
          </a:p>
          <a:p>
            <a:pPr marL="0" lvl="1" indent="0" fontAlgn="t">
              <a:spcBef>
                <a:spcPts val="600"/>
              </a:spcBef>
              <a:spcAft>
                <a:spcPts val="600"/>
              </a:spcAft>
              <a:buClr>
                <a:schemeClr val="accent6"/>
              </a:buClr>
              <a:buSzPct val="100000"/>
              <a:buNone/>
            </a:pPr>
            <a:r>
              <a:rPr lang="en-AU" sz="2000" b="1" dirty="0">
                <a:solidFill>
                  <a:srgbClr val="223E25"/>
                </a:solidFill>
                <a:latin typeface="+mj-lt"/>
                <a:cs typeface="Calibri" panose="020F0502020204030204" pitchFamily="34" charset="0"/>
              </a:rPr>
              <a:t>Monthly - Max 1 hour</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Project Director and Client Peer</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Update status of project portfolio</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Focus areas for next month</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Discuss client’s emerging goals or challenges</a:t>
            </a:r>
            <a:endParaRPr lang="en-AU" sz="1800" dirty="0">
              <a:solidFill>
                <a:srgbClr val="000000"/>
              </a:solidFill>
              <a:latin typeface="Calibri" panose="020F0502020204030204" pitchFamily="34" charset="0"/>
              <a:cs typeface="Calibri" panose="020F0502020204030204" pitchFamily="34" charset="0"/>
            </a:endParaRPr>
          </a:p>
          <a:p>
            <a:pPr marL="0" indent="0">
              <a:buNone/>
            </a:pPr>
            <a:endParaRPr lang="en-US" sz="1800" dirty="0">
              <a:solidFill>
                <a:srgbClr val="000000"/>
              </a:solidFill>
              <a:latin typeface="Calibri" panose="020F0502020204030204" pitchFamily="34" charset="0"/>
              <a:cs typeface="Calibri" panose="020F0502020204030204" pitchFamily="34" charset="0"/>
            </a:endParaRPr>
          </a:p>
          <a:p>
            <a:endParaRPr lang="en-US" sz="1800" dirty="0">
              <a:solidFill>
                <a:srgbClr val="000000"/>
              </a:solidFill>
              <a:latin typeface="Calibri" panose="020F050202020403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FA9829D0-5B5B-4047-9049-3B955CA0A994}"/>
              </a:ext>
            </a:extLst>
          </p:cNvPr>
          <p:cNvSpPr>
            <a:spLocks noGrp="1"/>
          </p:cNvSpPr>
          <p:nvPr>
            <p:ph sz="half" idx="2"/>
          </p:nvPr>
        </p:nvSpPr>
        <p:spPr/>
        <p:txBody>
          <a:bodyPr>
            <a:normAutofit/>
          </a:bodyPr>
          <a:lstStyle/>
          <a:p>
            <a:pPr marL="0" lvl="1" indent="0" fontAlgn="t">
              <a:spcBef>
                <a:spcPts val="600"/>
              </a:spcBef>
              <a:spcAft>
                <a:spcPts val="600"/>
              </a:spcAft>
              <a:buClr>
                <a:schemeClr val="accent6"/>
              </a:buClr>
              <a:buSzPct val="100000"/>
              <a:buNone/>
            </a:pPr>
            <a:r>
              <a:rPr lang="en-AU" sz="2000" b="1" dirty="0">
                <a:solidFill>
                  <a:srgbClr val="223E25"/>
                </a:solidFill>
                <a:latin typeface="+mj-lt"/>
                <a:cs typeface="Calibri" panose="020F0502020204030204" pitchFamily="34" charset="0"/>
              </a:rPr>
              <a:t>Semi-annual Review – Max 90 minutes</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Executives and Project Team</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Progress against project goals</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Review friction points</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XXX roadmap</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Client’s roadmap</a:t>
            </a:r>
          </a:p>
          <a:p>
            <a:pPr marL="91440" lvl="1" indent="-91440">
              <a:spcBef>
                <a:spcPts val="0"/>
              </a:spcBef>
              <a:spcAft>
                <a:spcPts val="200"/>
              </a:spcAft>
              <a:buClr>
                <a:schemeClr val="accent1"/>
              </a:buClr>
              <a:buSzPct val="100000"/>
              <a:buFont typeface="Calibri" panose="020F0502020204030204" pitchFamily="34" charset="0"/>
              <a:buChar char=" "/>
            </a:pPr>
            <a:r>
              <a:rPr lang="en-AU" sz="1900" dirty="0"/>
              <a:t>Focus areas for next 6 months</a:t>
            </a:r>
            <a:endParaRPr lang="en-US" sz="1900" dirty="0"/>
          </a:p>
        </p:txBody>
      </p:sp>
    </p:spTree>
    <p:extLst>
      <p:ext uri="{BB962C8B-B14F-4D97-AF65-F5344CB8AC3E}">
        <p14:creationId xmlns:p14="http://schemas.microsoft.com/office/powerpoint/2010/main" val="3252117078"/>
      </p:ext>
    </p:extLst>
  </p:cSld>
  <p:clrMapOvr>
    <a:masterClrMapping/>
  </p:clrMapOvr>
  <p:transition>
    <p:sndAc>
      <p:stSnd>
        <p:snd r:embed="rId3" name="click.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18208B-1C09-4103-8604-B05A168415B1}"/>
              </a:ext>
            </a:extLst>
          </p:cNvPr>
          <p:cNvSpPr>
            <a:spLocks noGrp="1"/>
          </p:cNvSpPr>
          <p:nvPr>
            <p:ph type="title"/>
          </p:nvPr>
        </p:nvSpPr>
        <p:spPr/>
        <p:txBody>
          <a:bodyPr anchor="b">
            <a:normAutofit/>
          </a:bodyPr>
          <a:lstStyle/>
          <a:p>
            <a:pPr algn="ctr"/>
            <a:r>
              <a:rPr lang="en-US" dirty="0"/>
              <a:t>Thank you!</a:t>
            </a:r>
          </a:p>
        </p:txBody>
      </p:sp>
      <p:sp>
        <p:nvSpPr>
          <p:cNvPr id="12" name="Subtitle 2">
            <a:extLst>
              <a:ext uri="{FF2B5EF4-FFF2-40B4-BE49-F238E27FC236}">
                <a16:creationId xmlns:a16="http://schemas.microsoft.com/office/drawing/2014/main" id="{9BA6E462-BBB5-4F87-B63E-4938BA6A7CAC}"/>
              </a:ext>
            </a:extLst>
          </p:cNvPr>
          <p:cNvSpPr>
            <a:spLocks noGrp="1"/>
          </p:cNvSpPr>
          <p:nvPr>
            <p:ph type="body" idx="1"/>
          </p:nvPr>
        </p:nvSpPr>
        <p:spPr/>
        <p:txBody>
          <a:bodyPr>
            <a:normAutofit fontScale="92500" lnSpcReduction="10000"/>
          </a:bodyPr>
          <a:lstStyle/>
          <a:p>
            <a:r>
              <a:rPr lang="en-US" b="1" dirty="0"/>
              <a:t>Contact name</a:t>
            </a:r>
            <a:br>
              <a:rPr lang="en-US" b="1" dirty="0"/>
            </a:br>
            <a:r>
              <a:rPr lang="en-US" dirty="0"/>
              <a:t>Phone</a:t>
            </a:r>
            <a:br>
              <a:rPr lang="en-US" dirty="0"/>
            </a:br>
            <a:r>
              <a:rPr lang="en-US" dirty="0"/>
              <a:t>email</a:t>
            </a:r>
          </a:p>
        </p:txBody>
      </p:sp>
    </p:spTree>
    <p:extLst>
      <p:ext uri="{BB962C8B-B14F-4D97-AF65-F5344CB8AC3E}">
        <p14:creationId xmlns:p14="http://schemas.microsoft.com/office/powerpoint/2010/main" val="1716374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1F11AF-AAFF-4664-9936-2B81AAB14B81}"/>
              </a:ext>
            </a:extLst>
          </p:cNvPr>
          <p:cNvSpPr>
            <a:spLocks noGrp="1"/>
          </p:cNvSpPr>
          <p:nvPr>
            <p:ph idx="1"/>
          </p:nvPr>
        </p:nvSpPr>
        <p:spPr/>
        <p:txBody>
          <a:bodyPr/>
          <a:lstStyle/>
          <a:p>
            <a:r>
              <a:rPr lang="en-US" dirty="0"/>
              <a:t>The Account Manager’s role is to drive value for the client by ensuring their success. Proactively identifying and solving the client’s problems, which results in improving and deepening XXX’s relationship with the client. Achieving these goals requires excellent project management skills, innovative thinking, and a results orientation. The Account Manager is the conductor of the XXX orchestra.</a:t>
            </a:r>
          </a:p>
        </p:txBody>
      </p:sp>
      <p:sp>
        <p:nvSpPr>
          <p:cNvPr id="2" name="Title 1">
            <a:extLst>
              <a:ext uri="{FF2B5EF4-FFF2-40B4-BE49-F238E27FC236}">
                <a16:creationId xmlns:a16="http://schemas.microsoft.com/office/drawing/2014/main" id="{9FBF40C8-8773-4057-8ED1-F0470A8459FE}"/>
              </a:ext>
            </a:extLst>
          </p:cNvPr>
          <p:cNvSpPr>
            <a:spLocks noGrp="1"/>
          </p:cNvSpPr>
          <p:nvPr>
            <p:ph type="title"/>
          </p:nvPr>
        </p:nvSpPr>
        <p:spPr/>
        <p:txBody>
          <a:bodyPr/>
          <a:lstStyle/>
          <a:p>
            <a:r>
              <a:rPr lang="en-US" dirty="0"/>
              <a:t>Account Manager Purpose</a:t>
            </a:r>
          </a:p>
        </p:txBody>
      </p:sp>
      <p:sp>
        <p:nvSpPr>
          <p:cNvPr id="4" name="Rectangle 3">
            <a:extLst>
              <a:ext uri="{FF2B5EF4-FFF2-40B4-BE49-F238E27FC236}">
                <a16:creationId xmlns:a16="http://schemas.microsoft.com/office/drawing/2014/main" id="{EE64B9C8-ADDE-4500-9DC6-FCCD1291B2C1}"/>
              </a:ext>
            </a:extLst>
          </p:cNvPr>
          <p:cNvSpPr/>
          <p:nvPr/>
        </p:nvSpPr>
        <p:spPr>
          <a:xfrm>
            <a:off x="2329542" y="2289825"/>
            <a:ext cx="7532915" cy="461665"/>
          </a:xfrm>
          <a:prstGeom prst="rect">
            <a:avLst/>
          </a:prstGeom>
        </p:spPr>
        <p:txBody>
          <a:bodyPr wrap="square">
            <a:spAutoFit/>
          </a:bodyPr>
          <a:lstStyle/>
          <a:p>
            <a:endParaRPr lang="en-US" sz="2400" dirty="0"/>
          </a:p>
        </p:txBody>
      </p:sp>
    </p:spTree>
    <p:extLst>
      <p:ext uri="{BB962C8B-B14F-4D97-AF65-F5344CB8AC3E}">
        <p14:creationId xmlns:p14="http://schemas.microsoft.com/office/powerpoint/2010/main" val="1159870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6763-EC16-4D54-9B32-29A1BC4363C5}"/>
              </a:ext>
            </a:extLst>
          </p:cNvPr>
          <p:cNvSpPr>
            <a:spLocks noGrp="1"/>
          </p:cNvSpPr>
          <p:nvPr>
            <p:ph type="title"/>
          </p:nvPr>
        </p:nvSpPr>
        <p:spPr/>
        <p:txBody>
          <a:bodyPr/>
          <a:lstStyle/>
          <a:p>
            <a:r>
              <a:rPr lang="en-US" dirty="0"/>
              <a:t>Benefits of Account Management</a:t>
            </a:r>
          </a:p>
        </p:txBody>
      </p:sp>
      <p:sp>
        <p:nvSpPr>
          <p:cNvPr id="3" name="Content Placeholder 2">
            <a:extLst>
              <a:ext uri="{FF2B5EF4-FFF2-40B4-BE49-F238E27FC236}">
                <a16:creationId xmlns:a16="http://schemas.microsoft.com/office/drawing/2014/main" id="{2A7514EA-345E-4349-93C3-699C43A24A7F}"/>
              </a:ext>
            </a:extLst>
          </p:cNvPr>
          <p:cNvSpPr>
            <a:spLocks noGrp="1"/>
          </p:cNvSpPr>
          <p:nvPr>
            <p:ph idx="1"/>
          </p:nvPr>
        </p:nvSpPr>
        <p:spPr/>
        <p:txBody>
          <a:bodyPr/>
          <a:lstStyle/>
          <a:p>
            <a:pPr>
              <a:spcBef>
                <a:spcPts val="1600"/>
              </a:spcBef>
            </a:pPr>
            <a:r>
              <a:rPr lang="en-US" dirty="0"/>
              <a:t>Proactively identify and address client needs</a:t>
            </a:r>
          </a:p>
          <a:p>
            <a:pPr>
              <a:spcBef>
                <a:spcPts val="1600"/>
              </a:spcBef>
            </a:pPr>
            <a:r>
              <a:rPr lang="en-US" dirty="0"/>
              <a:t>Proactively identify account risk</a:t>
            </a:r>
          </a:p>
          <a:p>
            <a:pPr>
              <a:spcBef>
                <a:spcPts val="1600"/>
              </a:spcBef>
            </a:pPr>
            <a:r>
              <a:rPr lang="en-US" dirty="0"/>
              <a:t>Increase client satisfaction</a:t>
            </a:r>
          </a:p>
          <a:p>
            <a:pPr>
              <a:spcBef>
                <a:spcPts val="1600"/>
              </a:spcBef>
            </a:pPr>
            <a:r>
              <a:rPr lang="en-US" dirty="0"/>
              <a:t>Shifts from transactional to strategic relationships</a:t>
            </a:r>
          </a:p>
          <a:p>
            <a:pPr>
              <a:spcBef>
                <a:spcPts val="1600"/>
              </a:spcBef>
            </a:pPr>
            <a:r>
              <a:rPr lang="en-US" dirty="0"/>
              <a:t>Reduce client churn and increase share of spend</a:t>
            </a:r>
          </a:p>
          <a:p>
            <a:pPr>
              <a:spcBef>
                <a:spcPts val="1600"/>
              </a:spcBef>
            </a:pPr>
            <a:r>
              <a:rPr lang="en-US" dirty="0"/>
              <a:t>Generate new leads</a:t>
            </a:r>
          </a:p>
        </p:txBody>
      </p:sp>
    </p:spTree>
    <p:extLst>
      <p:ext uri="{BB962C8B-B14F-4D97-AF65-F5344CB8AC3E}">
        <p14:creationId xmlns:p14="http://schemas.microsoft.com/office/powerpoint/2010/main" val="1218030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53AB71C-3B60-4058-9342-C4B3B208AD75}"/>
              </a:ext>
            </a:extLst>
          </p:cNvPr>
          <p:cNvSpPr>
            <a:spLocks noGrp="1"/>
          </p:cNvSpPr>
          <p:nvPr>
            <p:ph type="title"/>
          </p:nvPr>
        </p:nvSpPr>
        <p:spPr/>
        <p:txBody>
          <a:bodyPr/>
          <a:lstStyle/>
          <a:p>
            <a:r>
              <a:rPr lang="en-US" dirty="0"/>
              <a:t>Attributes</a:t>
            </a:r>
          </a:p>
        </p:txBody>
      </p:sp>
      <p:sp>
        <p:nvSpPr>
          <p:cNvPr id="9" name="Content Placeholder 8">
            <a:extLst>
              <a:ext uri="{FF2B5EF4-FFF2-40B4-BE49-F238E27FC236}">
                <a16:creationId xmlns:a16="http://schemas.microsoft.com/office/drawing/2014/main" id="{230C27DC-3493-4941-AE5B-98BC9BC03470}"/>
              </a:ext>
            </a:extLst>
          </p:cNvPr>
          <p:cNvSpPr>
            <a:spLocks noGrp="1"/>
          </p:cNvSpPr>
          <p:nvPr>
            <p:ph idx="1"/>
          </p:nvPr>
        </p:nvSpPr>
        <p:spPr/>
        <p:txBody>
          <a:bodyPr>
            <a:noAutofit/>
          </a:bodyPr>
          <a:lstStyle/>
          <a:p>
            <a:pPr>
              <a:spcBef>
                <a:spcPts val="1600"/>
              </a:spcBef>
            </a:pPr>
            <a:r>
              <a:rPr lang="en-US" dirty="0"/>
              <a:t>Desire to help the client succeed</a:t>
            </a:r>
          </a:p>
          <a:p>
            <a:pPr>
              <a:spcBef>
                <a:spcPts val="1600"/>
              </a:spcBef>
            </a:pPr>
            <a:r>
              <a:rPr lang="en-US" dirty="0"/>
              <a:t>Curiosity to deeply understand the client’s business and needs</a:t>
            </a:r>
          </a:p>
          <a:p>
            <a:pPr>
              <a:spcBef>
                <a:spcPts val="1600"/>
              </a:spcBef>
            </a:pPr>
            <a:r>
              <a:rPr lang="en-US" dirty="0"/>
              <a:t>Ability to develop and execute an overall client strategy</a:t>
            </a:r>
          </a:p>
          <a:p>
            <a:pPr>
              <a:spcBef>
                <a:spcPts val="1600"/>
              </a:spcBef>
            </a:pPr>
            <a:r>
              <a:rPr lang="en-US" dirty="0"/>
              <a:t>Focus and fortitude to track progress against the strategy and assess success</a:t>
            </a:r>
          </a:p>
          <a:p>
            <a:pPr>
              <a:spcBef>
                <a:spcPts val="1600"/>
              </a:spcBef>
            </a:pPr>
            <a:r>
              <a:rPr lang="en-US" dirty="0"/>
              <a:t>Persistence to make new connections, influence decisions and drive behaviors</a:t>
            </a:r>
          </a:p>
          <a:p>
            <a:pPr>
              <a:spcBef>
                <a:spcPts val="1600"/>
              </a:spcBef>
            </a:pPr>
            <a:r>
              <a:rPr lang="en-US" dirty="0"/>
              <a:t>Confidence to powerfully advocate well considered recommendations</a:t>
            </a:r>
          </a:p>
          <a:p>
            <a:pPr>
              <a:spcBef>
                <a:spcPts val="1600"/>
              </a:spcBef>
            </a:pPr>
            <a:r>
              <a:rPr lang="en-US" dirty="0"/>
              <a:t>Ability to bring together, influence, and orchestrate cross-functional internal and external teams to forward the client’s best interest</a:t>
            </a:r>
          </a:p>
          <a:p>
            <a:pPr>
              <a:spcBef>
                <a:spcPts val="1600"/>
              </a:spcBef>
            </a:pPr>
            <a:endParaRPr lang="en-US" dirty="0"/>
          </a:p>
        </p:txBody>
      </p:sp>
    </p:spTree>
    <p:extLst>
      <p:ext uri="{BB962C8B-B14F-4D97-AF65-F5344CB8AC3E}">
        <p14:creationId xmlns:p14="http://schemas.microsoft.com/office/powerpoint/2010/main" val="2800489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8963-89FD-4AFF-9D7E-C3F2433C53F3}"/>
              </a:ext>
            </a:extLst>
          </p:cNvPr>
          <p:cNvSpPr>
            <a:spLocks noGrp="1"/>
          </p:cNvSpPr>
          <p:nvPr>
            <p:ph type="title"/>
          </p:nvPr>
        </p:nvSpPr>
        <p:spPr/>
        <p:txBody>
          <a:bodyPr/>
          <a:lstStyle/>
          <a:p>
            <a:r>
              <a:rPr lang="en-US" dirty="0"/>
              <a:t>Metrics to Measure Success</a:t>
            </a:r>
          </a:p>
        </p:txBody>
      </p:sp>
      <p:sp>
        <p:nvSpPr>
          <p:cNvPr id="3" name="Content Placeholder 2">
            <a:extLst>
              <a:ext uri="{FF2B5EF4-FFF2-40B4-BE49-F238E27FC236}">
                <a16:creationId xmlns:a16="http://schemas.microsoft.com/office/drawing/2014/main" id="{C9BE7A7A-1911-4BD8-996C-A15ED0F3A036}"/>
              </a:ext>
            </a:extLst>
          </p:cNvPr>
          <p:cNvSpPr>
            <a:spLocks noGrp="1"/>
          </p:cNvSpPr>
          <p:nvPr>
            <p:ph idx="1"/>
          </p:nvPr>
        </p:nvSpPr>
        <p:spPr/>
        <p:txBody>
          <a:bodyPr/>
          <a:lstStyle/>
          <a:p>
            <a:pPr>
              <a:spcBef>
                <a:spcPts val="1600"/>
              </a:spcBef>
            </a:pPr>
            <a:r>
              <a:rPr lang="en-US" dirty="0"/>
              <a:t>Client satisfaction scores</a:t>
            </a:r>
          </a:p>
          <a:p>
            <a:pPr>
              <a:spcBef>
                <a:spcPts val="1600"/>
              </a:spcBef>
            </a:pPr>
            <a:r>
              <a:rPr lang="en-US" dirty="0"/>
              <a:t>Increasing spend</a:t>
            </a:r>
          </a:p>
          <a:p>
            <a:pPr>
              <a:spcBef>
                <a:spcPts val="1600"/>
              </a:spcBef>
            </a:pPr>
            <a:r>
              <a:rPr lang="en-US" dirty="0"/>
              <a:t>Increasing diversification of delivered services</a:t>
            </a:r>
          </a:p>
          <a:p>
            <a:pPr>
              <a:spcBef>
                <a:spcPts val="1600"/>
              </a:spcBef>
            </a:pPr>
            <a:r>
              <a:rPr lang="en-US" dirty="0"/>
              <a:t>Reduced client churn</a:t>
            </a:r>
          </a:p>
        </p:txBody>
      </p:sp>
    </p:spTree>
    <p:extLst>
      <p:ext uri="{BB962C8B-B14F-4D97-AF65-F5344CB8AC3E}">
        <p14:creationId xmlns:p14="http://schemas.microsoft.com/office/powerpoint/2010/main" val="728882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10BF-1E94-4855-987A-22A59A4D9998}"/>
              </a:ext>
            </a:extLst>
          </p:cNvPr>
          <p:cNvSpPr>
            <a:spLocks noGrp="1"/>
          </p:cNvSpPr>
          <p:nvPr>
            <p:ph type="title"/>
          </p:nvPr>
        </p:nvSpPr>
        <p:spPr/>
        <p:txBody>
          <a:bodyPr/>
          <a:lstStyle/>
          <a:p>
            <a:r>
              <a:rPr lang="en-US" dirty="0"/>
              <a:t>Job Duties</a:t>
            </a:r>
          </a:p>
        </p:txBody>
      </p:sp>
      <p:sp>
        <p:nvSpPr>
          <p:cNvPr id="3" name="Content Placeholder 2">
            <a:extLst>
              <a:ext uri="{FF2B5EF4-FFF2-40B4-BE49-F238E27FC236}">
                <a16:creationId xmlns:a16="http://schemas.microsoft.com/office/drawing/2014/main" id="{5C5B6342-EB1A-4A0A-B4F5-73A816A56337}"/>
              </a:ext>
            </a:extLst>
          </p:cNvPr>
          <p:cNvSpPr>
            <a:spLocks noGrp="1"/>
          </p:cNvSpPr>
          <p:nvPr>
            <p:ph sz="half" idx="1"/>
          </p:nvPr>
        </p:nvSpPr>
        <p:spPr/>
        <p:txBody>
          <a:bodyPr>
            <a:noAutofit/>
          </a:bodyPr>
          <a:lstStyle/>
          <a:p>
            <a:pPr>
              <a:spcBef>
                <a:spcPts val="1600"/>
              </a:spcBef>
            </a:pPr>
            <a:r>
              <a:rPr lang="en-US" dirty="0"/>
              <a:t>Is the primary point of client contact</a:t>
            </a:r>
          </a:p>
          <a:p>
            <a:pPr>
              <a:spcBef>
                <a:spcPts val="1600"/>
              </a:spcBef>
            </a:pPr>
            <a:r>
              <a:rPr lang="en-US" dirty="0"/>
              <a:t>Develop a deep understanding of the client’s business, including their over-riding goal; their current challenges and opportunities; decision making structure and process; budgeting and partner selection process</a:t>
            </a:r>
          </a:p>
          <a:p>
            <a:pPr>
              <a:spcBef>
                <a:spcPts val="1600"/>
              </a:spcBef>
            </a:pPr>
            <a:r>
              <a:rPr lang="en-US" dirty="0"/>
              <a:t>Develops and maintains long-term relationships with accounts</a:t>
            </a:r>
          </a:p>
          <a:p>
            <a:pPr>
              <a:spcBef>
                <a:spcPts val="1600"/>
              </a:spcBef>
            </a:pPr>
            <a:r>
              <a:rPr lang="en-US" dirty="0"/>
              <a:t>Coordinates overall client engagement and services from strategy to tactics</a:t>
            </a:r>
          </a:p>
        </p:txBody>
      </p:sp>
      <p:sp>
        <p:nvSpPr>
          <p:cNvPr id="4" name="Content Placeholder 3">
            <a:extLst>
              <a:ext uri="{FF2B5EF4-FFF2-40B4-BE49-F238E27FC236}">
                <a16:creationId xmlns:a16="http://schemas.microsoft.com/office/drawing/2014/main" id="{F5DFC1D3-FFC0-4137-8031-83CBF1AD3707}"/>
              </a:ext>
            </a:extLst>
          </p:cNvPr>
          <p:cNvSpPr>
            <a:spLocks noGrp="1"/>
          </p:cNvSpPr>
          <p:nvPr>
            <p:ph sz="half" idx="2"/>
          </p:nvPr>
        </p:nvSpPr>
        <p:spPr/>
        <p:txBody>
          <a:bodyPr/>
          <a:lstStyle/>
          <a:p>
            <a:pPr>
              <a:spcBef>
                <a:spcPts val="1600"/>
              </a:spcBef>
            </a:pPr>
            <a:r>
              <a:rPr lang="en-US" dirty="0"/>
              <a:t>Generates sales, including upselling and cross-selling</a:t>
            </a:r>
          </a:p>
          <a:p>
            <a:pPr>
              <a:spcBef>
                <a:spcPts val="1600"/>
              </a:spcBef>
            </a:pPr>
            <a:r>
              <a:rPr lang="en-US" dirty="0"/>
              <a:t>Is the voice of the client and the client’s advocate internally</a:t>
            </a:r>
          </a:p>
          <a:p>
            <a:pPr>
              <a:spcBef>
                <a:spcPts val="1600"/>
              </a:spcBef>
            </a:pPr>
            <a:r>
              <a:rPr lang="en-US" dirty="0"/>
              <a:t>Forecasts and tracks client account metrics</a:t>
            </a:r>
          </a:p>
          <a:p>
            <a:pPr>
              <a:spcBef>
                <a:spcPts val="1600"/>
              </a:spcBef>
            </a:pPr>
            <a:r>
              <a:rPr lang="en-US" dirty="0"/>
              <a:t>Orchestrates internal team working on the account to ensure excellent service</a:t>
            </a:r>
          </a:p>
        </p:txBody>
      </p:sp>
    </p:spTree>
    <p:extLst>
      <p:ext uri="{BB962C8B-B14F-4D97-AF65-F5344CB8AC3E}">
        <p14:creationId xmlns:p14="http://schemas.microsoft.com/office/powerpoint/2010/main" val="135045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62CA-8093-46E7-801D-92BB8D6D061F}"/>
              </a:ext>
            </a:extLst>
          </p:cNvPr>
          <p:cNvSpPr>
            <a:spLocks noGrp="1"/>
          </p:cNvSpPr>
          <p:nvPr>
            <p:ph type="title"/>
          </p:nvPr>
        </p:nvSpPr>
        <p:spPr/>
        <p:txBody>
          <a:bodyPr/>
          <a:lstStyle/>
          <a:p>
            <a:r>
              <a:rPr lang="en-US" dirty="0"/>
              <a:t>Tactical Activities</a:t>
            </a:r>
          </a:p>
        </p:txBody>
      </p:sp>
      <p:sp>
        <p:nvSpPr>
          <p:cNvPr id="3" name="Content Placeholder 2">
            <a:extLst>
              <a:ext uri="{FF2B5EF4-FFF2-40B4-BE49-F238E27FC236}">
                <a16:creationId xmlns:a16="http://schemas.microsoft.com/office/drawing/2014/main" id="{A1C3B280-6C2B-4CD0-A38B-2C8EF90FDFFA}"/>
              </a:ext>
            </a:extLst>
          </p:cNvPr>
          <p:cNvSpPr>
            <a:spLocks noGrp="1"/>
          </p:cNvSpPr>
          <p:nvPr>
            <p:ph idx="1"/>
          </p:nvPr>
        </p:nvSpPr>
        <p:spPr/>
        <p:txBody>
          <a:bodyPr>
            <a:noAutofit/>
          </a:bodyPr>
          <a:lstStyle/>
          <a:p>
            <a:pPr>
              <a:spcBef>
                <a:spcPts val="1600"/>
              </a:spcBef>
            </a:pPr>
            <a:r>
              <a:rPr lang="en-US" dirty="0"/>
              <a:t>Coordinate the (potentially cross-functional) account team</a:t>
            </a:r>
          </a:p>
          <a:p>
            <a:pPr>
              <a:spcBef>
                <a:spcPts val="1600"/>
              </a:spcBef>
            </a:pPr>
            <a:r>
              <a:rPr lang="en-US" dirty="0"/>
              <a:t>Establish and maintain client relationships throughout the client’s hierarchy and across business lines</a:t>
            </a:r>
          </a:p>
          <a:p>
            <a:pPr>
              <a:spcBef>
                <a:spcPts val="1600"/>
              </a:spcBef>
            </a:pPr>
            <a:r>
              <a:rPr lang="en-US" dirty="0"/>
              <a:t>Aggregate information from a variety of sources to develop an accurate composite understanding of the entire account</a:t>
            </a:r>
          </a:p>
          <a:p>
            <a:pPr>
              <a:spcBef>
                <a:spcPts val="1600"/>
              </a:spcBef>
            </a:pPr>
            <a:r>
              <a:rPr lang="en-US" dirty="0"/>
              <a:t>Develop a deep understanding of the client’s business, including their over-riding goal; their current challenges and opportunities; decision making structure and process; budgeting and consultant selection process</a:t>
            </a:r>
          </a:p>
          <a:p>
            <a:pPr>
              <a:spcBef>
                <a:spcPts val="1600"/>
              </a:spcBef>
            </a:pPr>
            <a:r>
              <a:rPr lang="en-US" dirty="0"/>
              <a:t>Proactively solve client’s friction points</a:t>
            </a:r>
          </a:p>
          <a:p>
            <a:endParaRPr lang="en-US" dirty="0"/>
          </a:p>
        </p:txBody>
      </p:sp>
    </p:spTree>
    <p:extLst>
      <p:ext uri="{BB962C8B-B14F-4D97-AF65-F5344CB8AC3E}">
        <p14:creationId xmlns:p14="http://schemas.microsoft.com/office/powerpoint/2010/main" val="921632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A62CA-8093-46E7-801D-92BB8D6D061F}"/>
              </a:ext>
            </a:extLst>
          </p:cNvPr>
          <p:cNvSpPr>
            <a:spLocks noGrp="1"/>
          </p:cNvSpPr>
          <p:nvPr>
            <p:ph type="title"/>
          </p:nvPr>
        </p:nvSpPr>
        <p:spPr/>
        <p:txBody>
          <a:bodyPr/>
          <a:lstStyle/>
          <a:p>
            <a:r>
              <a:rPr lang="en-US" dirty="0"/>
              <a:t>Tactical Activities (</a:t>
            </a:r>
            <a:r>
              <a:rPr lang="en-US" dirty="0" err="1"/>
              <a:t>con’t</a:t>
            </a:r>
            <a:r>
              <a:rPr lang="en-US" dirty="0"/>
              <a:t>)</a:t>
            </a:r>
          </a:p>
        </p:txBody>
      </p:sp>
      <p:sp>
        <p:nvSpPr>
          <p:cNvPr id="3" name="Content Placeholder 2">
            <a:extLst>
              <a:ext uri="{FF2B5EF4-FFF2-40B4-BE49-F238E27FC236}">
                <a16:creationId xmlns:a16="http://schemas.microsoft.com/office/drawing/2014/main" id="{A1C3B280-6C2B-4CD0-A38B-2C8EF90FDFFA}"/>
              </a:ext>
            </a:extLst>
          </p:cNvPr>
          <p:cNvSpPr>
            <a:spLocks noGrp="1"/>
          </p:cNvSpPr>
          <p:nvPr>
            <p:ph idx="1"/>
          </p:nvPr>
        </p:nvSpPr>
        <p:spPr/>
        <p:txBody>
          <a:bodyPr>
            <a:normAutofit/>
          </a:bodyPr>
          <a:lstStyle/>
          <a:p>
            <a:pPr>
              <a:spcBef>
                <a:spcPts val="1600"/>
              </a:spcBef>
            </a:pPr>
            <a:r>
              <a:rPr lang="en-US" dirty="0"/>
              <a:t>Develop and update client account plans that result in account growth</a:t>
            </a:r>
          </a:p>
          <a:p>
            <a:pPr>
              <a:spcBef>
                <a:spcPts val="1600"/>
              </a:spcBef>
            </a:pPr>
            <a:r>
              <a:rPr lang="en-US" dirty="0"/>
              <a:t>Serve as a primary point of escalation for client concerns</a:t>
            </a:r>
          </a:p>
          <a:p>
            <a:pPr>
              <a:spcBef>
                <a:spcPts val="1600"/>
              </a:spcBef>
            </a:pPr>
            <a:r>
              <a:rPr lang="en-US" dirty="0"/>
              <a:t>Lead account planning</a:t>
            </a:r>
          </a:p>
          <a:p>
            <a:pPr>
              <a:spcBef>
                <a:spcPts val="1600"/>
              </a:spcBef>
            </a:pPr>
            <a:r>
              <a:rPr lang="en-US" dirty="0"/>
              <a:t>Review invoices to ensure completeness and accuracy</a:t>
            </a:r>
          </a:p>
          <a:p>
            <a:pPr>
              <a:spcBef>
                <a:spcPts val="1600"/>
              </a:spcBef>
            </a:pPr>
            <a:r>
              <a:rPr lang="en-US" dirty="0"/>
              <a:t>Ensure contract compliance, manage contract development and renewal</a:t>
            </a:r>
          </a:p>
          <a:p>
            <a:pPr>
              <a:spcBef>
                <a:spcPts val="1600"/>
              </a:spcBef>
            </a:pPr>
            <a:r>
              <a:rPr lang="en-US" dirty="0"/>
              <a:t>Align services with client challenges</a:t>
            </a:r>
          </a:p>
          <a:p>
            <a:pPr>
              <a:spcBef>
                <a:spcPts val="1600"/>
              </a:spcBef>
            </a:pPr>
            <a:r>
              <a:rPr lang="en-US" dirty="0"/>
              <a:t>Broaden relationships within the account – across all business lines</a:t>
            </a:r>
          </a:p>
          <a:p>
            <a:endParaRPr lang="en-US" dirty="0"/>
          </a:p>
        </p:txBody>
      </p:sp>
    </p:spTree>
    <p:extLst>
      <p:ext uri="{BB962C8B-B14F-4D97-AF65-F5344CB8AC3E}">
        <p14:creationId xmlns:p14="http://schemas.microsoft.com/office/powerpoint/2010/main" val="782341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E729-D8C7-486E-A247-CCDED0A3F482}"/>
              </a:ext>
            </a:extLst>
          </p:cNvPr>
          <p:cNvSpPr>
            <a:spLocks noGrp="1"/>
          </p:cNvSpPr>
          <p:nvPr>
            <p:ph type="title"/>
          </p:nvPr>
        </p:nvSpPr>
        <p:spPr/>
        <p:txBody>
          <a:bodyPr/>
          <a:lstStyle/>
          <a:p>
            <a:r>
              <a:rPr lang="en-US" dirty="0"/>
              <a:t>Know Your Client</a:t>
            </a:r>
          </a:p>
        </p:txBody>
      </p:sp>
      <p:sp>
        <p:nvSpPr>
          <p:cNvPr id="3" name="Content Placeholder 2">
            <a:extLst>
              <a:ext uri="{FF2B5EF4-FFF2-40B4-BE49-F238E27FC236}">
                <a16:creationId xmlns:a16="http://schemas.microsoft.com/office/drawing/2014/main" id="{E65E7B0F-E630-4E42-989D-1294A8D32574}"/>
              </a:ext>
            </a:extLst>
          </p:cNvPr>
          <p:cNvSpPr>
            <a:spLocks noGrp="1"/>
          </p:cNvSpPr>
          <p:nvPr>
            <p:ph idx="1"/>
          </p:nvPr>
        </p:nvSpPr>
        <p:spPr/>
        <p:txBody>
          <a:bodyPr>
            <a:normAutofit/>
          </a:bodyPr>
          <a:lstStyle/>
          <a:p>
            <a:pPr>
              <a:spcBef>
                <a:spcPts val="1600"/>
              </a:spcBef>
            </a:pPr>
            <a:r>
              <a:rPr lang="en-US" dirty="0"/>
              <a:t>Client profile and history</a:t>
            </a:r>
          </a:p>
          <a:p>
            <a:pPr>
              <a:spcBef>
                <a:spcPts val="1600"/>
              </a:spcBef>
            </a:pPr>
            <a:r>
              <a:rPr lang="en-US" dirty="0"/>
              <a:t>Priorities and challenges and the reason behind them</a:t>
            </a:r>
          </a:p>
          <a:p>
            <a:pPr>
              <a:spcBef>
                <a:spcPts val="1600"/>
              </a:spcBef>
            </a:pPr>
            <a:r>
              <a:rPr lang="en-US" dirty="0"/>
              <a:t>Financial performance</a:t>
            </a:r>
          </a:p>
          <a:p>
            <a:pPr>
              <a:spcBef>
                <a:spcPts val="1600"/>
              </a:spcBef>
            </a:pPr>
            <a:r>
              <a:rPr lang="en-US" dirty="0"/>
              <a:t>Hierarchy of influence and decision making</a:t>
            </a:r>
          </a:p>
          <a:p>
            <a:pPr>
              <a:spcBef>
                <a:spcPts val="1600"/>
              </a:spcBef>
            </a:pPr>
            <a:r>
              <a:rPr lang="en-US" dirty="0"/>
              <a:t>Purchasing process</a:t>
            </a:r>
          </a:p>
          <a:p>
            <a:pPr>
              <a:spcBef>
                <a:spcPts val="1600"/>
              </a:spcBef>
            </a:pPr>
            <a:r>
              <a:rPr lang="en-US" dirty="0"/>
              <a:t>XXX’s strategic fit</a:t>
            </a:r>
          </a:p>
          <a:p>
            <a:pPr>
              <a:spcBef>
                <a:spcPts val="1600"/>
              </a:spcBef>
            </a:pPr>
            <a:r>
              <a:rPr lang="en-US" dirty="0"/>
              <a:t>Strength of XXX’s relationship</a:t>
            </a:r>
          </a:p>
          <a:p>
            <a:endParaRPr lang="en-US" dirty="0"/>
          </a:p>
          <a:p>
            <a:endParaRPr lang="en-US" dirty="0"/>
          </a:p>
        </p:txBody>
      </p:sp>
    </p:spTree>
    <p:extLst>
      <p:ext uri="{BB962C8B-B14F-4D97-AF65-F5344CB8AC3E}">
        <p14:creationId xmlns:p14="http://schemas.microsoft.com/office/powerpoint/2010/main" val="3318486961"/>
      </p:ext>
    </p:extLst>
  </p:cSld>
  <p:clrMapOvr>
    <a:masterClrMapping/>
  </p:clrMapOvr>
</p:sld>
</file>

<file path=ppt/theme/theme1.xml><?xml version="1.0" encoding="utf-8"?>
<a:theme xmlns:a="http://schemas.openxmlformats.org/drawingml/2006/main" name="1_RetrospectVTI">
  <a:themeElements>
    <a:clrScheme name="Custom 1">
      <a:dk1>
        <a:sysClr val="windowText" lastClr="000000"/>
      </a:dk1>
      <a:lt1>
        <a:sysClr val="window" lastClr="FFFFFF"/>
      </a:lt1>
      <a:dk2>
        <a:srgbClr val="1F497D"/>
      </a:dk2>
      <a:lt2>
        <a:srgbClr val="EEECE1"/>
      </a:lt2>
      <a:accent1>
        <a:srgbClr val="433F84"/>
      </a:accent1>
      <a:accent2>
        <a:srgbClr val="3D1050"/>
      </a:accent2>
      <a:accent3>
        <a:srgbClr val="3B6CB1"/>
      </a:accent3>
      <a:accent4>
        <a:srgbClr val="2E9AD5"/>
      </a:accent4>
      <a:accent5>
        <a:srgbClr val="37C9EF"/>
      </a:accent5>
      <a:accent6>
        <a:srgbClr val="548DD4"/>
      </a:accent6>
      <a:hlink>
        <a:srgbClr val="0000FF"/>
      </a:hlink>
      <a:folHlink>
        <a:srgbClr val="800080"/>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im Ritchie Template.potx" id="{DA7BAD20-4CF4-4E6E-913B-6A3403565245}" vid="{196E41F6-1370-4D51-BFF6-2D2820FA66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Tim Ritchie Template</Template>
  <TotalTime>32</TotalTime>
  <Words>776</Words>
  <Application>Microsoft Office PowerPoint</Application>
  <PresentationFormat>Widescreen</PresentationFormat>
  <Paragraphs>126</Paragraphs>
  <Slides>15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Bookman Old Style</vt:lpstr>
      <vt:lpstr>Calibri</vt:lpstr>
      <vt:lpstr>Calibri Light</vt:lpstr>
      <vt:lpstr>Franklin Gothic Book</vt:lpstr>
      <vt:lpstr>Webdings</vt:lpstr>
      <vt:lpstr>Wingdings 3</vt:lpstr>
      <vt:lpstr>1_RetrospectVTI</vt:lpstr>
      <vt:lpstr>Account Management Overview</vt:lpstr>
      <vt:lpstr>Account Manager Purpose</vt:lpstr>
      <vt:lpstr>Benefits of Account Management</vt:lpstr>
      <vt:lpstr>Attributes</vt:lpstr>
      <vt:lpstr>Metrics to Measure Success</vt:lpstr>
      <vt:lpstr>Job Duties</vt:lpstr>
      <vt:lpstr>Tactical Activities</vt:lpstr>
      <vt:lpstr>Tactical Activities (con’t)</vt:lpstr>
      <vt:lpstr>Know Your Client</vt:lpstr>
      <vt:lpstr>Team Strategy - Six Competencies</vt:lpstr>
      <vt:lpstr>Account Team Internal Rhythm</vt:lpstr>
      <vt:lpstr>Account Team Internal Rhythm</vt:lpstr>
      <vt:lpstr>Client Engagement Rhythm</vt:lpstr>
      <vt:lpstr>Client Engagement Rhythm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 Management Overview</dc:title>
  <dc:creator>Tim Ritchie</dc:creator>
  <cp:lastModifiedBy>Tim Ritchie</cp:lastModifiedBy>
  <cp:revision>2</cp:revision>
  <dcterms:created xsi:type="dcterms:W3CDTF">2022-02-07T23:58:22Z</dcterms:created>
  <dcterms:modified xsi:type="dcterms:W3CDTF">2022-09-21T20:54:43Z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